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2"/>
  </p:notesMasterIdLst>
  <p:handoutMasterIdLst>
    <p:handoutMasterId r:id="rId53"/>
  </p:handoutMasterIdLst>
  <p:sldIdLst>
    <p:sldId id="390" r:id="rId5"/>
    <p:sldId id="398" r:id="rId6"/>
    <p:sldId id="392" r:id="rId7"/>
    <p:sldId id="400" r:id="rId8"/>
    <p:sldId id="283" r:id="rId9"/>
    <p:sldId id="287" r:id="rId10"/>
    <p:sldId id="288" r:id="rId11"/>
    <p:sldId id="3897" r:id="rId12"/>
    <p:sldId id="3895" r:id="rId13"/>
    <p:sldId id="306" r:id="rId14"/>
    <p:sldId id="289" r:id="rId15"/>
    <p:sldId id="308" r:id="rId16"/>
    <p:sldId id="290" r:id="rId17"/>
    <p:sldId id="307" r:id="rId18"/>
    <p:sldId id="291" r:id="rId19"/>
    <p:sldId id="292" r:id="rId20"/>
    <p:sldId id="293" r:id="rId21"/>
    <p:sldId id="311" r:id="rId22"/>
    <p:sldId id="294" r:id="rId23"/>
    <p:sldId id="309" r:id="rId24"/>
    <p:sldId id="295" r:id="rId25"/>
    <p:sldId id="310" r:id="rId26"/>
    <p:sldId id="3898" r:id="rId27"/>
    <p:sldId id="296" r:id="rId28"/>
    <p:sldId id="297" r:id="rId29"/>
    <p:sldId id="312" r:id="rId30"/>
    <p:sldId id="299" r:id="rId31"/>
    <p:sldId id="313" r:id="rId32"/>
    <p:sldId id="298" r:id="rId33"/>
    <p:sldId id="314" r:id="rId34"/>
    <p:sldId id="300" r:id="rId35"/>
    <p:sldId id="315" r:id="rId36"/>
    <p:sldId id="301" r:id="rId37"/>
    <p:sldId id="316" r:id="rId38"/>
    <p:sldId id="302" r:id="rId39"/>
    <p:sldId id="317" r:id="rId40"/>
    <p:sldId id="303" r:id="rId41"/>
    <p:sldId id="318" r:id="rId42"/>
    <p:sldId id="304" r:id="rId43"/>
    <p:sldId id="319" r:id="rId44"/>
    <p:sldId id="305" r:id="rId45"/>
    <p:sldId id="320" r:id="rId46"/>
    <p:sldId id="3894" r:id="rId47"/>
    <p:sldId id="3896" r:id="rId48"/>
    <p:sldId id="405" r:id="rId49"/>
    <p:sldId id="3892" r:id="rId50"/>
    <p:sldId id="3893" r:id="rId5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F51D"/>
    <a:srgbClr val="0080EC"/>
    <a:srgbClr val="0EC6EC"/>
    <a:srgbClr val="037FEC"/>
    <a:srgbClr val="DEE0E0"/>
    <a:srgbClr val="002341"/>
    <a:srgbClr val="1B438D"/>
    <a:srgbClr val="12C4ED"/>
    <a:srgbClr val="EEEEF1"/>
    <a:srgbClr val="EFE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D5F3BF-93F1-42C8-9108-9868B21DC50A}" v="156" dt="2023-04-19T18:20:16.514"/>
    <p1510:client id="{CD8033C9-23B2-35C2-A7C8-3E64420A67B6}" v="601" dt="2023-05-02T14:45:33.103"/>
    <p1510:client id="{E831BA50-8F28-9477-6BC9-7DFE9A431B42}" v="541" dt="2023-04-19T18:27:38.833"/>
    <p1510:client id="{E904DD76-EC1F-4430-9263-D0822072D3FC}" v="719" dt="2023-04-19T18:43:41.5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1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097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2360D74-F453-4FC6-8D62-27CB662F99FD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32FC88F-35C5-49E7-9293-1364F7317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668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6B4B2F6-859A-F640-9832-68FCD1EC4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"/>
          <a:stretch/>
        </p:blipFill>
        <p:spPr>
          <a:xfrm rot="10800000">
            <a:off x="266699" y="257468"/>
            <a:ext cx="11658600" cy="61859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054F95-3A49-C24C-9B87-ADC63C8DE7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717" y="550984"/>
            <a:ext cx="1841597" cy="644558"/>
          </a:xfrm>
          <a:prstGeom prst="rect">
            <a:avLst/>
          </a:prstGeom>
        </p:spPr>
      </p:pic>
      <p:sp>
        <p:nvSpPr>
          <p:cNvPr id="11" name="Seating">
            <a:extLst>
              <a:ext uri="{FF2B5EF4-FFF2-40B4-BE49-F238E27FC236}">
                <a16:creationId xmlns:a16="http://schemas.microsoft.com/office/drawing/2014/main" id="{47690E47-8C6F-C04A-BEF1-57536C477A35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670214" y="2938881"/>
            <a:ext cx="9351819" cy="1015663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6000" b="0" spc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Light"/>
              </a:defRPr>
            </a:lvl1pPr>
          </a:lstStyle>
          <a:p>
            <a:r>
              <a:rPr lang="en-US"/>
              <a:t>Title</a:t>
            </a:r>
            <a:endParaRPr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2FF5810-0763-BB43-8C6B-C37A14FEF517}"/>
              </a:ext>
            </a:extLst>
          </p:cNvPr>
          <p:cNvCxnSpPr/>
          <p:nvPr userDrawn="1"/>
        </p:nvCxnSpPr>
        <p:spPr>
          <a:xfrm flipH="1">
            <a:off x="670214" y="5986387"/>
            <a:ext cx="10872787" cy="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39F257-D266-A74F-B934-4370CF0B3E84}"/>
              </a:ext>
            </a:extLst>
          </p:cNvPr>
          <p:cNvCxnSpPr/>
          <p:nvPr userDrawn="1"/>
        </p:nvCxnSpPr>
        <p:spPr>
          <a:xfrm flipH="1">
            <a:off x="670214" y="5443461"/>
            <a:ext cx="10872787" cy="0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Seating">
            <a:extLst>
              <a:ext uri="{FF2B5EF4-FFF2-40B4-BE49-F238E27FC236}">
                <a16:creationId xmlns:a16="http://schemas.microsoft.com/office/drawing/2014/main" id="{951A9BD4-04EE-F947-A3B5-0784D47D6744}"/>
              </a:ext>
            </a:extLst>
          </p:cNvPr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670214" y="4125553"/>
            <a:ext cx="9351819" cy="58477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3200" b="0" spc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Light"/>
              </a:defRPr>
            </a:lvl1pPr>
          </a:lstStyle>
          <a:p>
            <a:r>
              <a:rPr lang="en-US"/>
              <a:t>Subtitle</a:t>
            </a:r>
            <a:endParaRPr/>
          </a:p>
        </p:txBody>
      </p:sp>
      <p:sp>
        <p:nvSpPr>
          <p:cNvPr id="19" name="Section 01">
            <a:extLst>
              <a:ext uri="{FF2B5EF4-FFF2-40B4-BE49-F238E27FC236}">
                <a16:creationId xmlns:a16="http://schemas.microsoft.com/office/drawing/2014/main" id="{234FF5AD-38BF-5748-9B84-6729C86320EE}"/>
              </a:ext>
            </a:extLst>
          </p:cNvPr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670215" y="5554771"/>
            <a:ext cx="3493608" cy="3231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500" b="0" spc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Additional Information Here</a:t>
            </a:r>
            <a:endParaRPr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F47BF95-4225-2743-A2D7-1126813EF2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17909" y="5564192"/>
            <a:ext cx="3454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8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0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ish&#10;&#10;Description automatically generated">
            <a:extLst>
              <a:ext uri="{FF2B5EF4-FFF2-40B4-BE49-F238E27FC236}">
                <a16:creationId xmlns:a16="http://schemas.microsoft.com/office/drawing/2014/main" id="{5065ECEA-D676-684A-9A84-61F0D1ADB2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07"/>
          <a:stretch/>
        </p:blipFill>
        <p:spPr>
          <a:xfrm>
            <a:off x="266699" y="248450"/>
            <a:ext cx="4986637" cy="6194933"/>
          </a:xfrm>
          <a:prstGeom prst="rect">
            <a:avLst/>
          </a:prstGeom>
        </p:spPr>
      </p:pic>
      <p:sp>
        <p:nvSpPr>
          <p:cNvPr id="94" name="Rectangle"/>
          <p:cNvSpPr/>
          <p:nvPr/>
        </p:nvSpPr>
        <p:spPr>
          <a:xfrm>
            <a:off x="5253337" y="1"/>
            <a:ext cx="6938663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6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eating">
            <a:extLst>
              <a:ext uri="{FF2B5EF4-FFF2-40B4-BE49-F238E27FC236}">
                <a16:creationId xmlns:a16="http://schemas.microsoft.com/office/drawing/2014/main" id="{377B8F32-DDC9-D54F-93BB-3E5EACA20D75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6003232" y="2318989"/>
            <a:ext cx="5177387" cy="2015936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6000" b="0" spc="-15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Light"/>
              </a:defRPr>
            </a:lvl1pPr>
          </a:lstStyle>
          <a:p>
            <a:r>
              <a:rPr lang="en-US"/>
              <a:t>Section</a:t>
            </a:r>
          </a:p>
          <a:p>
            <a:r>
              <a:rPr lang="en-US"/>
              <a:t>Name</a:t>
            </a:r>
            <a:endParaRPr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59B3976-3B4E-7F48-A53D-9D8A43713C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792"/>
            <a:ext cx="1024482" cy="80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4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DA87EAD-72A7-C840-B1D1-F49F1842BE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62" y="257463"/>
            <a:ext cx="9294352" cy="6196235"/>
          </a:xfrm>
          <a:prstGeom prst="rect">
            <a:avLst/>
          </a:prstGeom>
        </p:spPr>
      </p:pic>
      <p:sp>
        <p:nvSpPr>
          <p:cNvPr id="94" name="Rectangle"/>
          <p:cNvSpPr/>
          <p:nvPr/>
        </p:nvSpPr>
        <p:spPr>
          <a:xfrm>
            <a:off x="5253337" y="1"/>
            <a:ext cx="6938663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6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eating">
            <a:extLst>
              <a:ext uri="{FF2B5EF4-FFF2-40B4-BE49-F238E27FC236}">
                <a16:creationId xmlns:a16="http://schemas.microsoft.com/office/drawing/2014/main" id="{377B8F32-DDC9-D54F-93BB-3E5EACA20D75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6003232" y="2318989"/>
            <a:ext cx="5177387" cy="2015936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6000" b="0" spc="-15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Light"/>
              </a:defRPr>
            </a:lvl1pPr>
          </a:lstStyle>
          <a:p>
            <a:r>
              <a:rPr lang="en-US"/>
              <a:t>Section</a:t>
            </a:r>
          </a:p>
          <a:p>
            <a:r>
              <a:rPr lang="en-US"/>
              <a:t>Name</a:t>
            </a:r>
            <a:endParaRPr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59B3976-3B4E-7F48-A53D-9D8A43713C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792"/>
            <a:ext cx="1024482" cy="80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outside a building&#10;&#10;Description automatically generated with medium confidence">
            <a:extLst>
              <a:ext uri="{FF2B5EF4-FFF2-40B4-BE49-F238E27FC236}">
                <a16:creationId xmlns:a16="http://schemas.microsoft.com/office/drawing/2014/main" id="{234522E1-0BF8-F64A-99C9-B063744297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698" y="248450"/>
            <a:ext cx="4986638" cy="6194933"/>
          </a:xfrm>
          <a:prstGeom prst="rect">
            <a:avLst/>
          </a:prstGeom>
        </p:spPr>
      </p:pic>
      <p:sp>
        <p:nvSpPr>
          <p:cNvPr id="94" name="Rectangle"/>
          <p:cNvSpPr/>
          <p:nvPr/>
        </p:nvSpPr>
        <p:spPr>
          <a:xfrm>
            <a:off x="5253337" y="1"/>
            <a:ext cx="6938663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6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eating">
            <a:extLst>
              <a:ext uri="{FF2B5EF4-FFF2-40B4-BE49-F238E27FC236}">
                <a16:creationId xmlns:a16="http://schemas.microsoft.com/office/drawing/2014/main" id="{377B8F32-DDC9-D54F-93BB-3E5EACA20D75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6003232" y="2318989"/>
            <a:ext cx="5177387" cy="2015936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6000" b="0" spc="-15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Light"/>
              </a:defRPr>
            </a:lvl1pPr>
          </a:lstStyle>
          <a:p>
            <a:r>
              <a:rPr lang="en-US"/>
              <a:t>Section</a:t>
            </a:r>
          </a:p>
          <a:p>
            <a:r>
              <a:rPr lang="en-US"/>
              <a:t>Name</a:t>
            </a:r>
            <a:endParaRPr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59B3976-3B4E-7F48-A53D-9D8A43713C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792"/>
            <a:ext cx="1024482" cy="80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0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"/>
          <p:cNvSpPr>
            <a:spLocks noGrp="1"/>
          </p:cNvSpPr>
          <p:nvPr>
            <p:ph type="pic" idx="13"/>
          </p:nvPr>
        </p:nvSpPr>
        <p:spPr>
          <a:xfrm>
            <a:off x="270936" y="232523"/>
            <a:ext cx="4982401" cy="61888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dirty="0"/>
          </a:p>
        </p:txBody>
      </p:sp>
      <p:sp>
        <p:nvSpPr>
          <p:cNvPr id="94" name="Rectangle"/>
          <p:cNvSpPr/>
          <p:nvPr/>
        </p:nvSpPr>
        <p:spPr>
          <a:xfrm>
            <a:off x="5253337" y="1"/>
            <a:ext cx="6938663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6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eating">
            <a:extLst>
              <a:ext uri="{FF2B5EF4-FFF2-40B4-BE49-F238E27FC236}">
                <a16:creationId xmlns:a16="http://schemas.microsoft.com/office/drawing/2014/main" id="{377B8F32-DDC9-D54F-93BB-3E5EACA20D75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6003232" y="2318989"/>
            <a:ext cx="5177387" cy="2015936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6000" b="0" spc="-15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Light"/>
              </a:defRPr>
            </a:lvl1pPr>
          </a:lstStyle>
          <a:p>
            <a:r>
              <a:rPr lang="en-US"/>
              <a:t>Section</a:t>
            </a:r>
          </a:p>
          <a:p>
            <a:r>
              <a:rPr lang="en-US"/>
              <a:t>Name</a:t>
            </a:r>
            <a:endParaRPr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333C141-AD04-C34A-BB57-5C57EB3CE4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95792"/>
            <a:ext cx="1024482" cy="803393"/>
          </a:xfrm>
          <a:blipFill dpi="0"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264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"/>
          <p:cNvSpPr>
            <a:spLocks noGrp="1"/>
          </p:cNvSpPr>
          <p:nvPr>
            <p:ph type="pic" idx="13"/>
          </p:nvPr>
        </p:nvSpPr>
        <p:spPr>
          <a:xfrm>
            <a:off x="270936" y="232523"/>
            <a:ext cx="4982401" cy="61888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dirty="0"/>
          </a:p>
        </p:txBody>
      </p:sp>
      <p:sp>
        <p:nvSpPr>
          <p:cNvPr id="94" name="Rectangle"/>
          <p:cNvSpPr/>
          <p:nvPr/>
        </p:nvSpPr>
        <p:spPr>
          <a:xfrm>
            <a:off x="5253337" y="1"/>
            <a:ext cx="6938663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6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eating">
            <a:extLst>
              <a:ext uri="{FF2B5EF4-FFF2-40B4-BE49-F238E27FC236}">
                <a16:creationId xmlns:a16="http://schemas.microsoft.com/office/drawing/2014/main" id="{11CE27F7-6E7D-B44E-B677-1B8C66374B05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6003232" y="2318989"/>
            <a:ext cx="5177387" cy="2015936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6000" b="0" spc="-15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Light"/>
              </a:defRPr>
            </a:lvl1pPr>
          </a:lstStyle>
          <a:p>
            <a:r>
              <a:rPr lang="en-US"/>
              <a:t>Section</a:t>
            </a:r>
          </a:p>
          <a:p>
            <a:r>
              <a:rPr lang="en-US"/>
              <a:t>Name</a:t>
            </a:r>
            <a:endParaRPr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A87D467-9F90-FA45-9C6C-FD306E03D7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95792"/>
            <a:ext cx="1024482" cy="803393"/>
          </a:xfrm>
          <a:blipFill dpi="0"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840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"/>
          <p:cNvSpPr>
            <a:spLocks noGrp="1"/>
          </p:cNvSpPr>
          <p:nvPr>
            <p:ph type="pic" idx="13"/>
          </p:nvPr>
        </p:nvSpPr>
        <p:spPr>
          <a:xfrm>
            <a:off x="270936" y="232523"/>
            <a:ext cx="4982401" cy="61888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dirty="0"/>
          </a:p>
        </p:txBody>
      </p:sp>
      <p:sp>
        <p:nvSpPr>
          <p:cNvPr id="94" name="Rectangle"/>
          <p:cNvSpPr/>
          <p:nvPr/>
        </p:nvSpPr>
        <p:spPr>
          <a:xfrm>
            <a:off x="5253337" y="1"/>
            <a:ext cx="6938663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6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eating">
            <a:extLst>
              <a:ext uri="{FF2B5EF4-FFF2-40B4-BE49-F238E27FC236}">
                <a16:creationId xmlns:a16="http://schemas.microsoft.com/office/drawing/2014/main" id="{66FB797A-133F-C544-9E1B-A5B367225B2A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6003232" y="2318989"/>
            <a:ext cx="5177387" cy="2015936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6000" b="0" spc="-15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Light"/>
              </a:defRPr>
            </a:lvl1pPr>
          </a:lstStyle>
          <a:p>
            <a:r>
              <a:rPr lang="en-US"/>
              <a:t>Section</a:t>
            </a:r>
          </a:p>
          <a:p>
            <a:r>
              <a:rPr lang="en-US"/>
              <a:t>Name</a:t>
            </a:r>
            <a:endParaRPr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FE73C12-12CB-0545-8597-775D75B00E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95792"/>
            <a:ext cx="1024482" cy="803393"/>
          </a:xfrm>
          <a:blipFill dpi="0"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856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ion and Values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F12744E-2751-8A46-8752-8C56BF97DD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82" y="257463"/>
            <a:ext cx="9294352" cy="6196235"/>
          </a:xfrm>
          <a:prstGeom prst="rect">
            <a:avLst/>
          </a:prstGeom>
        </p:spPr>
      </p:pic>
      <p:sp>
        <p:nvSpPr>
          <p:cNvPr id="94" name="Rectangle"/>
          <p:cNvSpPr/>
          <p:nvPr/>
        </p:nvSpPr>
        <p:spPr>
          <a:xfrm>
            <a:off x="5253337" y="1"/>
            <a:ext cx="6938663" cy="6858000"/>
          </a:xfrm>
          <a:prstGeom prst="rect">
            <a:avLst/>
          </a:prstGeom>
          <a:solidFill>
            <a:srgbClr val="EE312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6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9583976-C3B9-2647-909C-DBA67538E7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792"/>
            <a:ext cx="1024482" cy="8031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D66D27-7D86-0348-BB2C-0AEAAA779C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25846" y="1143000"/>
            <a:ext cx="55499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5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ion and Values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ight, blur&#10;&#10;Description automatically generated">
            <a:extLst>
              <a:ext uri="{FF2B5EF4-FFF2-40B4-BE49-F238E27FC236}">
                <a16:creationId xmlns:a16="http://schemas.microsoft.com/office/drawing/2014/main" id="{ED7BC364-B93B-5F46-B421-1DA2DE6FC9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81" y="257462"/>
            <a:ext cx="9303491" cy="6196235"/>
          </a:xfrm>
          <a:prstGeom prst="rect">
            <a:avLst/>
          </a:prstGeom>
        </p:spPr>
      </p:pic>
      <p:sp>
        <p:nvSpPr>
          <p:cNvPr id="94" name="Rectangle"/>
          <p:cNvSpPr/>
          <p:nvPr/>
        </p:nvSpPr>
        <p:spPr>
          <a:xfrm>
            <a:off x="5253337" y="1"/>
            <a:ext cx="6938663" cy="6858000"/>
          </a:xfrm>
          <a:prstGeom prst="rect">
            <a:avLst/>
          </a:prstGeom>
          <a:solidFill>
            <a:srgbClr val="EE312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6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9583976-C3B9-2647-909C-DBA67538E7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792"/>
            <a:ext cx="1024482" cy="8031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D66D27-7D86-0348-BB2C-0AEAAA779C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25846" y="1143000"/>
            <a:ext cx="55499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ion and Values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"/>
          <p:cNvSpPr>
            <a:spLocks noGrp="1"/>
          </p:cNvSpPr>
          <p:nvPr>
            <p:ph type="pic" idx="13"/>
          </p:nvPr>
        </p:nvSpPr>
        <p:spPr>
          <a:xfrm>
            <a:off x="270936" y="232523"/>
            <a:ext cx="4982401" cy="61888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dirty="0"/>
          </a:p>
        </p:txBody>
      </p:sp>
      <p:sp>
        <p:nvSpPr>
          <p:cNvPr id="94" name="Rectangle"/>
          <p:cNvSpPr/>
          <p:nvPr/>
        </p:nvSpPr>
        <p:spPr>
          <a:xfrm>
            <a:off x="5253337" y="1"/>
            <a:ext cx="6938663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6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333C141-AD04-C34A-BB57-5C57EB3CE4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95792"/>
            <a:ext cx="1024482" cy="803393"/>
          </a:xfrm>
          <a:blipFill dpi="0"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519606-E228-0E41-8609-6A8554D84B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25846" y="1143000"/>
            <a:ext cx="55499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6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Quote-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"/>
          <p:cNvSpPr/>
          <p:nvPr/>
        </p:nvSpPr>
        <p:spPr>
          <a:xfrm>
            <a:off x="270934" y="232523"/>
            <a:ext cx="11650133" cy="618886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6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63709" y="6471320"/>
            <a:ext cx="322204" cy="2564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17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9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  <a:lvl2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eating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475509" y="3094531"/>
            <a:ext cx="9351819" cy="81054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4667" b="0" spc="-150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Light"/>
              </a:defRPr>
            </a:lvl1pPr>
          </a:lstStyle>
          <a:p>
            <a:r>
              <a:rPr lang="en-US"/>
              <a:t>Big Quote / Statement</a:t>
            </a:r>
            <a:endParaRPr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39C62E3-DADE-5642-AE41-78A9A97B9F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792"/>
            <a:ext cx="1024482" cy="803161"/>
          </a:xfrm>
          <a:prstGeom prst="rect">
            <a:avLst/>
          </a:prstGeom>
        </p:spPr>
      </p:pic>
      <p:sp>
        <p:nvSpPr>
          <p:cNvPr id="7" name="Lear Proprietary and Confidential: The information contained herein is the exclusive property of Lear Corporation. This date shall not be disseminated or republished without the prior written consent of Lear Corporation.">
            <a:extLst>
              <a:ext uri="{FF2B5EF4-FFF2-40B4-BE49-F238E27FC236}">
                <a16:creationId xmlns:a16="http://schemas.microsoft.com/office/drawing/2014/main" id="{C03C32E2-8919-8D47-A88D-46A242C6C89D}"/>
              </a:ext>
            </a:extLst>
          </p:cNvPr>
          <p:cNvSpPr txBox="1"/>
          <p:nvPr userDrawn="1"/>
        </p:nvSpPr>
        <p:spPr>
          <a:xfrm>
            <a:off x="728133" y="6562627"/>
            <a:ext cx="11134458" cy="171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597">
              <a:lnSpc>
                <a:spcPct val="100000"/>
              </a:lnSpc>
              <a:spcBef>
                <a:spcPts val="600"/>
              </a:spcBef>
              <a:defRPr sz="1400">
                <a:solidFill>
                  <a:srgbClr val="807E78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pPr>
            <a:r>
              <a:rPr sz="77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Medium"/>
              </a:rPr>
              <a:t>Lear Proprietary and Confidential:</a:t>
            </a:r>
            <a:r>
              <a:rPr sz="77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information contained herein is the exclusive property of Lear Corporation. This dat</a:t>
            </a:r>
            <a:r>
              <a:rPr lang="en-US"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shall not be disseminated or republished without the prior written consent of Lear Corporation. </a:t>
            </a:r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FC7CBA73-AC68-FF43-BEF2-5845A13131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64" y="6536043"/>
            <a:ext cx="215754" cy="19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998ED1E-83B6-7940-BF07-8788A6DD26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699" y="257467"/>
            <a:ext cx="11658600" cy="6185918"/>
          </a:xfrm>
          <a:prstGeom prst="rect">
            <a:avLst/>
          </a:prstGeom>
        </p:spPr>
      </p:pic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63709" y="6471320"/>
            <a:ext cx="322204" cy="2564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17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9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  <a:lvl2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eating">
            <a:extLst>
              <a:ext uri="{FF2B5EF4-FFF2-40B4-BE49-F238E27FC236}">
                <a16:creationId xmlns:a16="http://schemas.microsoft.com/office/drawing/2014/main" id="{070EC7AD-FC65-9049-8B3B-848EB1EB63C8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670214" y="2938881"/>
            <a:ext cx="9351819" cy="1015663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6000" b="0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Light"/>
              </a:defRPr>
            </a:lvl1pPr>
          </a:lstStyle>
          <a:p>
            <a:r>
              <a:rPr lang="en-US"/>
              <a:t>Title</a:t>
            </a:r>
            <a:endParaRPr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74E08FE-1448-A044-BA48-9F835B42B4E8}"/>
              </a:ext>
            </a:extLst>
          </p:cNvPr>
          <p:cNvCxnSpPr/>
          <p:nvPr userDrawn="1"/>
        </p:nvCxnSpPr>
        <p:spPr>
          <a:xfrm flipH="1">
            <a:off x="670214" y="5986387"/>
            <a:ext cx="10872787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9DB80A8-0954-6644-B607-5778236C8BF1}"/>
              </a:ext>
            </a:extLst>
          </p:cNvPr>
          <p:cNvCxnSpPr/>
          <p:nvPr userDrawn="1"/>
        </p:nvCxnSpPr>
        <p:spPr>
          <a:xfrm flipH="1">
            <a:off x="670214" y="5443461"/>
            <a:ext cx="10872787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Seating">
            <a:extLst>
              <a:ext uri="{FF2B5EF4-FFF2-40B4-BE49-F238E27FC236}">
                <a16:creationId xmlns:a16="http://schemas.microsoft.com/office/drawing/2014/main" id="{F8F9A599-D174-F247-B3D6-908BD8CB9A9C}"/>
              </a:ext>
            </a:extLst>
          </p:cNvPr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670214" y="4125553"/>
            <a:ext cx="9351819" cy="58477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3200" b="0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Light"/>
              </a:defRPr>
            </a:lvl1pPr>
          </a:lstStyle>
          <a:p>
            <a:r>
              <a:rPr lang="en-US"/>
              <a:t>Subtitle</a:t>
            </a:r>
            <a:endParaRPr/>
          </a:p>
        </p:txBody>
      </p:sp>
      <p:sp>
        <p:nvSpPr>
          <p:cNvPr id="12" name="Section 01">
            <a:extLst>
              <a:ext uri="{FF2B5EF4-FFF2-40B4-BE49-F238E27FC236}">
                <a16:creationId xmlns:a16="http://schemas.microsoft.com/office/drawing/2014/main" id="{AA9CD650-FD0B-ED4E-87E9-83C644EDBC22}"/>
              </a:ext>
            </a:extLst>
          </p:cNvPr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670215" y="5554771"/>
            <a:ext cx="3493608" cy="3231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500" b="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Additional Information Here</a:t>
            </a:r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0386E3-C6D2-1047-86EB-0D17288B11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717" y="550984"/>
            <a:ext cx="1841597" cy="6445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B87C95-1F49-9E48-B74E-E609049141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19081" y="5449653"/>
            <a:ext cx="34544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0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Quote-Blu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"/>
          <p:cNvSpPr/>
          <p:nvPr/>
        </p:nvSpPr>
        <p:spPr>
          <a:xfrm>
            <a:off x="270934" y="232523"/>
            <a:ext cx="11650133" cy="618886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6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63709" y="6471320"/>
            <a:ext cx="322204" cy="2564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17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9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  <a:lvl2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eating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475509" y="3094531"/>
            <a:ext cx="9351819" cy="81054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4667" b="0" spc="-150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Light"/>
              </a:defRPr>
            </a:lvl1pPr>
          </a:lstStyle>
          <a:p>
            <a:r>
              <a:rPr lang="en-US"/>
              <a:t>Big Quote / Statement</a:t>
            </a:r>
            <a:endParaRPr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5C2DBB1-0D58-6F4A-93E8-B37FE8536E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792"/>
            <a:ext cx="1024482" cy="803161"/>
          </a:xfrm>
          <a:prstGeom prst="rect">
            <a:avLst/>
          </a:prstGeom>
        </p:spPr>
      </p:pic>
      <p:sp>
        <p:nvSpPr>
          <p:cNvPr id="7" name="Lear Proprietary and Confidential: The information contained herein is the exclusive property of Lear Corporation. This date shall not be disseminated or republished without the prior written consent of Lear Corporation.">
            <a:extLst>
              <a:ext uri="{FF2B5EF4-FFF2-40B4-BE49-F238E27FC236}">
                <a16:creationId xmlns:a16="http://schemas.microsoft.com/office/drawing/2014/main" id="{F61A945D-62EA-104B-BA3B-41611B517BAA}"/>
              </a:ext>
            </a:extLst>
          </p:cNvPr>
          <p:cNvSpPr txBox="1"/>
          <p:nvPr userDrawn="1"/>
        </p:nvSpPr>
        <p:spPr>
          <a:xfrm>
            <a:off x="728133" y="6562627"/>
            <a:ext cx="11134458" cy="171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597">
              <a:lnSpc>
                <a:spcPct val="100000"/>
              </a:lnSpc>
              <a:spcBef>
                <a:spcPts val="600"/>
              </a:spcBef>
              <a:defRPr sz="1400">
                <a:solidFill>
                  <a:srgbClr val="807E78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pPr>
            <a:r>
              <a:rPr sz="77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Medium"/>
              </a:rPr>
              <a:t>Lear Proprietary and Confidential:</a:t>
            </a:r>
            <a:r>
              <a:rPr sz="77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information contained herein is the exclusive property of Lear Corporation. This dat</a:t>
            </a:r>
            <a:r>
              <a:rPr lang="en-US"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shall not be disseminated or republished without the prior written consent of Lear Corporation. </a:t>
            </a:r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A4AD053D-7AB2-5B49-9219-ACD6473AAA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64" y="6536043"/>
            <a:ext cx="215754" cy="19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7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0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Quote-Blu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"/>
          <p:cNvSpPr/>
          <p:nvPr/>
        </p:nvSpPr>
        <p:spPr>
          <a:xfrm>
            <a:off x="270934" y="232523"/>
            <a:ext cx="11650133" cy="618886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6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63709" y="6471320"/>
            <a:ext cx="322204" cy="2564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17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9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  <a:lvl2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eating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475509" y="3094531"/>
            <a:ext cx="9351819" cy="81054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4667" b="0" spc="-150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Light"/>
              </a:defRPr>
            </a:lvl1pPr>
          </a:lstStyle>
          <a:p>
            <a:r>
              <a:rPr lang="en-US"/>
              <a:t>Big Quote / Statement</a:t>
            </a:r>
            <a:endParaRPr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F063AC7-916E-5C49-A07B-583A79E010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792"/>
            <a:ext cx="1024482" cy="803161"/>
          </a:xfrm>
          <a:prstGeom prst="rect">
            <a:avLst/>
          </a:prstGeom>
        </p:spPr>
      </p:pic>
      <p:sp>
        <p:nvSpPr>
          <p:cNvPr id="7" name="Lear Proprietary and Confidential: The information contained herein is the exclusive property of Lear Corporation. This date shall not be disseminated or republished without the prior written consent of Lear Corporation.">
            <a:extLst>
              <a:ext uri="{FF2B5EF4-FFF2-40B4-BE49-F238E27FC236}">
                <a16:creationId xmlns:a16="http://schemas.microsoft.com/office/drawing/2014/main" id="{401227E3-E0AE-B442-98DC-3734CC292821}"/>
              </a:ext>
            </a:extLst>
          </p:cNvPr>
          <p:cNvSpPr txBox="1"/>
          <p:nvPr userDrawn="1"/>
        </p:nvSpPr>
        <p:spPr>
          <a:xfrm>
            <a:off x="728133" y="6562627"/>
            <a:ext cx="11134458" cy="171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597">
              <a:lnSpc>
                <a:spcPct val="100000"/>
              </a:lnSpc>
              <a:spcBef>
                <a:spcPts val="600"/>
              </a:spcBef>
              <a:defRPr sz="1400">
                <a:solidFill>
                  <a:srgbClr val="807E78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pPr>
            <a:r>
              <a:rPr sz="77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Medium"/>
              </a:rPr>
              <a:t>Lear Proprietary and Confidential:</a:t>
            </a:r>
            <a:r>
              <a:rPr sz="77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information contained herein is the exclusive property of Lear Corporation. This dat</a:t>
            </a:r>
            <a:r>
              <a:rPr lang="en-US"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shall not be disseminated or republished without the prior written consent of Lear Corporation. 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471EE2F6-03E3-4A4D-85EA-CADFF22295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64" y="6536043"/>
            <a:ext cx="215754" cy="19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0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0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Quote-Whit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"/>
          <p:cNvSpPr/>
          <p:nvPr/>
        </p:nvSpPr>
        <p:spPr>
          <a:xfrm>
            <a:off x="270934" y="232523"/>
            <a:ext cx="11650133" cy="618886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6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63709" y="6471320"/>
            <a:ext cx="322204" cy="2564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17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9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  <a:lvl2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eating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475509" y="3094531"/>
            <a:ext cx="9351819" cy="81054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4667" b="0" spc="-1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Light"/>
              </a:defRPr>
            </a:lvl1pPr>
          </a:lstStyle>
          <a:p>
            <a:r>
              <a:rPr lang="en-US"/>
              <a:t>Big Quote / Statement</a:t>
            </a:r>
            <a:endParaRPr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B968081-8A92-2246-9400-23E6C4603E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792"/>
            <a:ext cx="1024482" cy="803161"/>
          </a:xfrm>
          <a:prstGeom prst="rect">
            <a:avLst/>
          </a:prstGeom>
        </p:spPr>
      </p:pic>
      <p:sp>
        <p:nvSpPr>
          <p:cNvPr id="7" name="Lear Proprietary and Confidential: The information contained herein is the exclusive property of Lear Corporation. This date shall not be disseminated or republished without the prior written consent of Lear Corporation.">
            <a:extLst>
              <a:ext uri="{FF2B5EF4-FFF2-40B4-BE49-F238E27FC236}">
                <a16:creationId xmlns:a16="http://schemas.microsoft.com/office/drawing/2014/main" id="{815E09A3-A2A4-754F-9C5F-84DCE6276558}"/>
              </a:ext>
            </a:extLst>
          </p:cNvPr>
          <p:cNvSpPr txBox="1"/>
          <p:nvPr userDrawn="1"/>
        </p:nvSpPr>
        <p:spPr>
          <a:xfrm>
            <a:off x="728133" y="6562627"/>
            <a:ext cx="11134458" cy="171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597">
              <a:lnSpc>
                <a:spcPct val="100000"/>
              </a:lnSpc>
              <a:spcBef>
                <a:spcPts val="600"/>
              </a:spcBef>
              <a:defRPr sz="1400">
                <a:solidFill>
                  <a:srgbClr val="807E78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pPr>
            <a:r>
              <a:rPr sz="77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Medium"/>
              </a:rPr>
              <a:t>Lear Proprietary and Confidential:</a:t>
            </a:r>
            <a:r>
              <a:rPr sz="77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information contained herein is the exclusive property of Lear Corporation. This dat</a:t>
            </a:r>
            <a:r>
              <a:rPr lang="en-US"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shall not be disseminated or republished without the prior written consent of Lear Corporation. </a:t>
            </a:r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F8D0A09E-99CC-A449-999C-FC04F8F31C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64" y="6536043"/>
            <a:ext cx="215754" cy="19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1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0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Quot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"/>
          <p:cNvSpPr/>
          <p:nvPr/>
        </p:nvSpPr>
        <p:spPr>
          <a:xfrm>
            <a:off x="270934" y="232523"/>
            <a:ext cx="11650133" cy="618886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6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70671" y="228600"/>
            <a:ext cx="11671300" cy="61745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63709" y="6471320"/>
            <a:ext cx="322204" cy="2564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17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9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  <a:lvl2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eating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475509" y="3094529"/>
            <a:ext cx="9351819" cy="81054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4667" b="0" spc="-1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Light"/>
              </a:defRPr>
            </a:lvl1pPr>
          </a:lstStyle>
          <a:p>
            <a:r>
              <a:rPr lang="en-US"/>
              <a:t>Big Quote / Statement</a:t>
            </a:r>
            <a:endParaRPr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9AB4091-B0CE-A94D-8819-465D4E4177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95792"/>
            <a:ext cx="1024482" cy="803393"/>
          </a:xfrm>
          <a:blipFill dpi="0"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8" name="Lear Proprietary and Confidential: The information contained herein is the exclusive property of Lear Corporation. This date shall not be disseminated or republished without the prior written consent of Lear Corporation.">
            <a:extLst>
              <a:ext uri="{FF2B5EF4-FFF2-40B4-BE49-F238E27FC236}">
                <a16:creationId xmlns:a16="http://schemas.microsoft.com/office/drawing/2014/main" id="{C1A9A93C-7E84-C348-B13B-2CE29BB1970F}"/>
              </a:ext>
            </a:extLst>
          </p:cNvPr>
          <p:cNvSpPr txBox="1"/>
          <p:nvPr userDrawn="1"/>
        </p:nvSpPr>
        <p:spPr>
          <a:xfrm>
            <a:off x="728133" y="6562627"/>
            <a:ext cx="11134458" cy="171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597">
              <a:lnSpc>
                <a:spcPct val="100000"/>
              </a:lnSpc>
              <a:spcBef>
                <a:spcPts val="600"/>
              </a:spcBef>
              <a:defRPr sz="1400">
                <a:solidFill>
                  <a:srgbClr val="807E78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pPr>
            <a:r>
              <a:rPr sz="77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Medium"/>
              </a:rPr>
              <a:t>Lear Proprietary and Confidential:</a:t>
            </a:r>
            <a:r>
              <a:rPr sz="77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information contained herein is the exclusive property of Lear Corporation. This dat</a:t>
            </a:r>
            <a:r>
              <a:rPr lang="en-US"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shall not be disseminated or republished without the prior written consent of Lear Corporation. </a:t>
            </a:r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A5429FE6-D447-8A43-870C-AA235EDC68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64" y="6536043"/>
            <a:ext cx="215754" cy="19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4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0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ineering Slide - Gener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63709" y="6471320"/>
            <a:ext cx="322204" cy="2564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17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9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  <a:lvl2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94473" y="1611390"/>
            <a:ext cx="10515284" cy="4076223"/>
          </a:xfrm>
          <a:prstGeom prst="rect">
            <a:avLst/>
          </a:prstGeom>
        </p:spPr>
        <p:txBody>
          <a:bodyPr numCol="1" spcCol="457200"/>
          <a:lstStyle>
            <a:lvl1pPr marL="228557" marR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67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99967" marR="0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9988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6987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marL="228557" marR="0" lvl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Click to edit text</a:t>
            </a:r>
          </a:p>
          <a:p>
            <a:pPr marL="685670" marR="0" lvl="1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Second level</a:t>
            </a:r>
          </a:p>
          <a:p>
            <a:pPr marL="1199967" marR="0" lvl="2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Third level</a:t>
            </a:r>
          </a:p>
          <a:p>
            <a:pPr marL="1599880" marR="0" lvl="3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Fourth level</a:t>
            </a:r>
          </a:p>
          <a:p>
            <a:pPr marL="2056987" marR="0" lvl="4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Fifth level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B3864FBB-A143-E444-9BFC-CC2E33515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157" y="532692"/>
            <a:ext cx="10515600" cy="55399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3000" b="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3" name="Sales By Region">
            <a:extLst>
              <a:ext uri="{FF2B5EF4-FFF2-40B4-BE49-F238E27FC236}">
                <a16:creationId xmlns:a16="http://schemas.microsoft.com/office/drawing/2014/main" id="{E5723A09-1E28-D44E-ACA8-7AAB4DAEC10E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594157" y="1092220"/>
            <a:ext cx="10515831" cy="277768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7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Subhead</a:t>
            </a:r>
            <a:endParaRPr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5460791-17BA-CF43-9941-A911C49153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7119" y="5708487"/>
            <a:ext cx="6126162" cy="54927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2pPr>
            <a:lvl3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3pPr>
            <a:lvl4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4pPr>
            <a:lvl5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5pPr>
          </a:lstStyle>
          <a:p>
            <a:pPr lvl="0"/>
            <a:r>
              <a:rPr lang="en-US"/>
              <a:t>Tuscaloosa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01E786E8-636C-5B40-AC44-D928B744A8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81875"/>
            <a:ext cx="689467" cy="540520"/>
          </a:xfrm>
          <a:prstGeom prst="rect">
            <a:avLst/>
          </a:prstGeom>
        </p:spPr>
      </p:pic>
      <p:sp>
        <p:nvSpPr>
          <p:cNvPr id="10" name="Lear Proprietary and Confidential: The information contained herein is the exclusive property of Lear Corporation. This date shall not be disseminated or republished without the prior written consent of Lear Corporation.">
            <a:extLst>
              <a:ext uri="{FF2B5EF4-FFF2-40B4-BE49-F238E27FC236}">
                <a16:creationId xmlns:a16="http://schemas.microsoft.com/office/drawing/2014/main" id="{427F122B-FFF1-2948-A894-5C07371DCCE2}"/>
              </a:ext>
            </a:extLst>
          </p:cNvPr>
          <p:cNvSpPr txBox="1"/>
          <p:nvPr userDrawn="1"/>
        </p:nvSpPr>
        <p:spPr>
          <a:xfrm>
            <a:off x="728133" y="6562627"/>
            <a:ext cx="11134458" cy="171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597">
              <a:lnSpc>
                <a:spcPct val="100000"/>
              </a:lnSpc>
              <a:spcBef>
                <a:spcPts val="600"/>
              </a:spcBef>
              <a:defRPr sz="1400">
                <a:solidFill>
                  <a:srgbClr val="807E78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pPr>
            <a:r>
              <a:rPr sz="77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Medium"/>
              </a:rPr>
              <a:t>Lear Proprietary and Confidential:</a:t>
            </a:r>
            <a:r>
              <a:rPr sz="77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information contained herein is the exclusive property of Lear Corporation. This dat</a:t>
            </a:r>
            <a:r>
              <a:rPr lang="en-US"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shall not be disseminated or republished without the prior written consent of Lear Corporation. </a:t>
            </a:r>
          </a:p>
        </p:txBody>
      </p: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7F1CEBCF-CE8E-8342-802C-CC421F6582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64" y="6536043"/>
            <a:ext cx="215754" cy="19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7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0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ineering Slide - with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63709" y="6471320"/>
            <a:ext cx="322204" cy="2564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17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9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  <a:lvl2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C0861C6-242F-3E45-8580-8F1CE257C9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58039" y="579661"/>
            <a:ext cx="5033962" cy="54924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9A167A1-7820-7349-8F0F-4DF90E2B5C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4157" y="1611390"/>
            <a:ext cx="6219018" cy="3840824"/>
          </a:xfrm>
          <a:prstGeom prst="rect">
            <a:avLst/>
          </a:prstGeom>
        </p:spPr>
        <p:txBody>
          <a:bodyPr numCol="1" spcCol="457200"/>
          <a:lstStyle>
            <a:lvl1pPr marL="228557" marR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67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99967" marR="0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9988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6987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marL="228557" marR="0" lvl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Click to edit text</a:t>
            </a:r>
          </a:p>
          <a:p>
            <a:pPr marL="685670" marR="0" lvl="1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Second level</a:t>
            </a:r>
          </a:p>
          <a:p>
            <a:pPr marL="1199967" marR="0" lvl="2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Third level</a:t>
            </a:r>
          </a:p>
          <a:p>
            <a:pPr marL="1599880" marR="0" lvl="3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Fourth level</a:t>
            </a:r>
          </a:p>
          <a:p>
            <a:pPr marL="2056987" marR="0" lvl="4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Fifth level</a:t>
            </a:r>
          </a:p>
        </p:txBody>
      </p:sp>
      <p:sp>
        <p:nvSpPr>
          <p:cNvPr id="15" name="Sales By Region">
            <a:extLst>
              <a:ext uri="{FF2B5EF4-FFF2-40B4-BE49-F238E27FC236}">
                <a16:creationId xmlns:a16="http://schemas.microsoft.com/office/drawing/2014/main" id="{6BED2453-D63F-4048-BAF7-F670D2E4BEDB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594157" y="1092220"/>
            <a:ext cx="6219018" cy="298181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7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Subhead</a:t>
            </a:r>
            <a:endParaRPr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0B272514-D28C-2D4C-B53F-532C755E73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157" y="532692"/>
            <a:ext cx="6219018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000" b="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343F8-7138-EB4E-ADB8-58DADA15FB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7119" y="5708487"/>
            <a:ext cx="6126162" cy="54927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2pPr>
            <a:lvl3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3pPr>
            <a:lvl4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4pPr>
            <a:lvl5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5pPr>
          </a:lstStyle>
          <a:p>
            <a:pPr lvl="0"/>
            <a:r>
              <a:rPr lang="en-US"/>
              <a:t>Tuscaloosa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F562473-5F0C-9C45-9338-C1442B3866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81875"/>
            <a:ext cx="689467" cy="540520"/>
          </a:xfrm>
          <a:prstGeom prst="rect">
            <a:avLst/>
          </a:prstGeom>
        </p:spPr>
      </p:pic>
      <p:sp>
        <p:nvSpPr>
          <p:cNvPr id="10" name="Lear Proprietary and Confidential: The information contained herein is the exclusive property of Lear Corporation. This date shall not be disseminated or republished without the prior written consent of Lear Corporation.">
            <a:extLst>
              <a:ext uri="{FF2B5EF4-FFF2-40B4-BE49-F238E27FC236}">
                <a16:creationId xmlns:a16="http://schemas.microsoft.com/office/drawing/2014/main" id="{91A41246-11F7-EC4D-8F56-6D46E68E21ED}"/>
              </a:ext>
            </a:extLst>
          </p:cNvPr>
          <p:cNvSpPr txBox="1"/>
          <p:nvPr userDrawn="1"/>
        </p:nvSpPr>
        <p:spPr>
          <a:xfrm>
            <a:off x="728133" y="6562627"/>
            <a:ext cx="11134458" cy="171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597">
              <a:lnSpc>
                <a:spcPct val="100000"/>
              </a:lnSpc>
              <a:spcBef>
                <a:spcPts val="600"/>
              </a:spcBef>
              <a:defRPr sz="1400">
                <a:solidFill>
                  <a:srgbClr val="807E78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pPr>
            <a:r>
              <a:rPr sz="77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Medium"/>
              </a:rPr>
              <a:t>Lear Proprietary and Confidential:</a:t>
            </a:r>
            <a:r>
              <a:rPr sz="77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information contained herein is the exclusive property of Lear Corporation. This dat</a:t>
            </a:r>
            <a:r>
              <a:rPr lang="en-US"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shall not be disseminated or republished without the prior written consent of Lear Corporation. </a:t>
            </a:r>
          </a:p>
        </p:txBody>
      </p:sp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4F3103E9-0353-8B46-A73F-77990B48DF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64" y="6536043"/>
            <a:ext cx="215754" cy="19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0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0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ineering Slide -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63709" y="6471320"/>
            <a:ext cx="322204" cy="2564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17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9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  <a:lvl2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F4FDBB70-4187-1D4A-9127-5A10DC90CE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157" y="532692"/>
            <a:ext cx="10515600" cy="55399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3000" b="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7" name="Sales By Region">
            <a:extLst>
              <a:ext uri="{FF2B5EF4-FFF2-40B4-BE49-F238E27FC236}">
                <a16:creationId xmlns:a16="http://schemas.microsoft.com/office/drawing/2014/main" id="{D42C7900-ABE4-2C4A-803D-5A0E151AF6D4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594157" y="1092220"/>
            <a:ext cx="10515831" cy="277768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7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Subhead</a:t>
            </a:r>
            <a:endParaRPr/>
          </a:p>
        </p:txBody>
      </p:sp>
      <p:sp>
        <p:nvSpPr>
          <p:cNvPr id="21" name="Sales By Region">
            <a:extLst>
              <a:ext uri="{FF2B5EF4-FFF2-40B4-BE49-F238E27FC236}">
                <a16:creationId xmlns:a16="http://schemas.microsoft.com/office/drawing/2014/main" id="{5C23EADF-D5B8-214A-BBE0-84A04A798BB4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889752" y="1794930"/>
            <a:ext cx="3228975" cy="601545"/>
          </a:xfrm>
          <a:prstGeom prst="rect">
            <a:avLst/>
          </a:prstGeom>
        </p:spPr>
        <p:txBody>
          <a:bodyPr wrap="square" anchor="b" anchorCtr="0">
            <a:norm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Subhead</a:t>
            </a:r>
            <a:endParaRPr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F47033D-0F6D-A44A-8DEE-778CCE2BE4D8}"/>
              </a:ext>
            </a:extLst>
          </p:cNvPr>
          <p:cNvCxnSpPr/>
          <p:nvPr userDrawn="1"/>
        </p:nvCxnSpPr>
        <p:spPr>
          <a:xfrm>
            <a:off x="906686" y="2482198"/>
            <a:ext cx="3212041" cy="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Sales By Region">
            <a:extLst>
              <a:ext uri="{FF2B5EF4-FFF2-40B4-BE49-F238E27FC236}">
                <a16:creationId xmlns:a16="http://schemas.microsoft.com/office/drawing/2014/main" id="{02013C53-155B-1C4E-AA99-A2C681D7F65C}"/>
              </a:ext>
            </a:extLst>
          </p:cNvPr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4477016" y="1794930"/>
            <a:ext cx="3228975" cy="601545"/>
          </a:xfrm>
          <a:prstGeom prst="rect">
            <a:avLst/>
          </a:prstGeom>
        </p:spPr>
        <p:txBody>
          <a:bodyPr wrap="square" anchor="b" anchorCtr="0">
            <a:norm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Subhead</a:t>
            </a:r>
            <a:endParaRPr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E549397-8357-F345-9799-3537FC2713B0}"/>
              </a:ext>
            </a:extLst>
          </p:cNvPr>
          <p:cNvCxnSpPr>
            <a:cxnSpLocks/>
          </p:cNvCxnSpPr>
          <p:nvPr userDrawn="1"/>
        </p:nvCxnSpPr>
        <p:spPr>
          <a:xfrm>
            <a:off x="4493951" y="2482198"/>
            <a:ext cx="3212041" cy="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Sales By Region">
            <a:extLst>
              <a:ext uri="{FF2B5EF4-FFF2-40B4-BE49-F238E27FC236}">
                <a16:creationId xmlns:a16="http://schemas.microsoft.com/office/drawing/2014/main" id="{A115FDB0-6C96-1B4B-89C2-0BF88B1A5FC4}"/>
              </a:ext>
            </a:extLst>
          </p:cNvPr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8064281" y="1794930"/>
            <a:ext cx="3228975" cy="601545"/>
          </a:xfrm>
          <a:prstGeom prst="rect">
            <a:avLst/>
          </a:prstGeom>
        </p:spPr>
        <p:txBody>
          <a:bodyPr wrap="square" anchor="b" anchorCtr="0">
            <a:norm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Subhead</a:t>
            </a:r>
            <a:endParaRPr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58AD60A-7324-DC4C-BF4B-D5788D9CD5CA}"/>
              </a:ext>
            </a:extLst>
          </p:cNvPr>
          <p:cNvCxnSpPr/>
          <p:nvPr userDrawn="1"/>
        </p:nvCxnSpPr>
        <p:spPr>
          <a:xfrm>
            <a:off x="8081215" y="2482198"/>
            <a:ext cx="3212041" cy="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B5099F58-F51E-7945-9620-398F97E8D7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9275" y="2608756"/>
            <a:ext cx="3219451" cy="2909093"/>
          </a:xfrm>
          <a:prstGeom prst="rect">
            <a:avLst/>
          </a:prstGeom>
        </p:spPr>
        <p:txBody>
          <a:bodyPr numCol="1" spcCol="457200"/>
          <a:lstStyle>
            <a:lvl1pPr marL="228557" marR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67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99967" marR="0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9988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6987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marL="228557" marR="0" lvl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Click to edit text</a:t>
            </a:r>
          </a:p>
          <a:p>
            <a:pPr marL="685670" marR="0" lvl="1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Second level</a:t>
            </a:r>
          </a:p>
          <a:p>
            <a:pPr marL="1199967" marR="0" lvl="2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Third level</a:t>
            </a:r>
          </a:p>
          <a:p>
            <a:pPr marL="1599880" marR="0" lvl="3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Fourth level</a:t>
            </a:r>
          </a:p>
          <a:p>
            <a:pPr marL="2056987" marR="0" lvl="4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Fifth level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71C06567-37A1-5B4C-AE3A-7CCC726C76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81777" y="2608756"/>
            <a:ext cx="3219451" cy="2909093"/>
          </a:xfrm>
          <a:prstGeom prst="rect">
            <a:avLst/>
          </a:prstGeom>
        </p:spPr>
        <p:txBody>
          <a:bodyPr numCol="1" spcCol="457200"/>
          <a:lstStyle>
            <a:lvl1pPr marL="228557" marR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67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99967" marR="0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9988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6987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marL="228557" marR="0" lvl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Click to edit text</a:t>
            </a:r>
          </a:p>
          <a:p>
            <a:pPr marL="685670" marR="0" lvl="1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Second level</a:t>
            </a:r>
          </a:p>
          <a:p>
            <a:pPr marL="1199967" marR="0" lvl="2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Third level</a:t>
            </a:r>
          </a:p>
          <a:p>
            <a:pPr marL="1599880" marR="0" lvl="3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Fourth level</a:t>
            </a:r>
          </a:p>
          <a:p>
            <a:pPr marL="2056987" marR="0" lvl="4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Fifth level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663F3679-4BE2-D44C-A659-CDB4DC698A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64279" y="2608756"/>
            <a:ext cx="3219451" cy="2909093"/>
          </a:xfrm>
          <a:prstGeom prst="rect">
            <a:avLst/>
          </a:prstGeom>
        </p:spPr>
        <p:txBody>
          <a:bodyPr numCol="1" spcCol="457200"/>
          <a:lstStyle>
            <a:lvl1pPr marL="228557" marR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67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99967" marR="0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9988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6987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marL="228557" marR="0" lvl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Click to edit text</a:t>
            </a:r>
          </a:p>
          <a:p>
            <a:pPr marL="685670" marR="0" lvl="1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Second level</a:t>
            </a:r>
          </a:p>
          <a:p>
            <a:pPr marL="1199967" marR="0" lvl="2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Third level</a:t>
            </a:r>
          </a:p>
          <a:p>
            <a:pPr marL="1599880" marR="0" lvl="3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Fourth level</a:t>
            </a:r>
          </a:p>
          <a:p>
            <a:pPr marL="2056987" marR="0" lvl="4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FE108B2-F471-9D49-8E04-160EF30F36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7119" y="5708487"/>
            <a:ext cx="6126162" cy="54927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2pPr>
            <a:lvl3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3pPr>
            <a:lvl4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4pPr>
            <a:lvl5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5pPr>
          </a:lstStyle>
          <a:p>
            <a:pPr lvl="0"/>
            <a:r>
              <a:rPr lang="en-US"/>
              <a:t>Tuscaloosa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3081D6E1-EE16-4147-B5D6-73C93F37C8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81875"/>
            <a:ext cx="689467" cy="540520"/>
          </a:xfrm>
          <a:prstGeom prst="rect">
            <a:avLst/>
          </a:prstGeom>
        </p:spPr>
      </p:pic>
      <p:sp>
        <p:nvSpPr>
          <p:cNvPr id="22" name="Lear Proprietary and Confidential: The information contained herein is the exclusive property of Lear Corporation. This date shall not be disseminated or republished without the prior written consent of Lear Corporation.">
            <a:extLst>
              <a:ext uri="{FF2B5EF4-FFF2-40B4-BE49-F238E27FC236}">
                <a16:creationId xmlns:a16="http://schemas.microsoft.com/office/drawing/2014/main" id="{17116EA1-B673-FB46-B0CB-BD9324C4A16B}"/>
              </a:ext>
            </a:extLst>
          </p:cNvPr>
          <p:cNvSpPr txBox="1"/>
          <p:nvPr userDrawn="1"/>
        </p:nvSpPr>
        <p:spPr>
          <a:xfrm>
            <a:off x="728133" y="6562627"/>
            <a:ext cx="11134458" cy="171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597">
              <a:lnSpc>
                <a:spcPct val="100000"/>
              </a:lnSpc>
              <a:spcBef>
                <a:spcPts val="600"/>
              </a:spcBef>
              <a:defRPr sz="1400">
                <a:solidFill>
                  <a:srgbClr val="807E78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pPr>
            <a:r>
              <a:rPr sz="77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Medium"/>
              </a:rPr>
              <a:t>Lear Proprietary and Confidential:</a:t>
            </a:r>
            <a:r>
              <a:rPr sz="77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information contained herein is the exclusive property of Lear Corporation. This dat</a:t>
            </a:r>
            <a:r>
              <a:rPr lang="en-US"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shall not be disseminated or republished without the prior written consent of Lear Corporation. </a:t>
            </a:r>
          </a:p>
        </p:txBody>
      </p:sp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E9CE374B-DEC6-094A-90B1-13792591C5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64" y="6536043"/>
            <a:ext cx="215754" cy="19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4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0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4B5D-0431-4397-94D7-CA6007B6BCA8}" type="datetimeFigureOut">
              <a:rPr lang="en-US" smtClean="0"/>
              <a:pPr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62CB-654F-490D-8B9F-06C08A779E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080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396041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2saturation-4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99" y="5469156"/>
            <a:ext cx="2330452" cy="62501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ltGray">
          <a:xfrm>
            <a:off x="666751" y="2789507"/>
            <a:ext cx="137160" cy="898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962024" y="2883494"/>
            <a:ext cx="11115677" cy="815806"/>
          </a:xfrm>
        </p:spPr>
        <p:txBody>
          <a:bodyPr anchor="b">
            <a:noAutofit/>
          </a:bodyPr>
          <a:lstStyle>
            <a:lvl1pPr algn="l">
              <a:defRPr kumimoji="0" lang="en-US" sz="5400" b="1" i="0" u="none" strike="noStrike" kern="120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7835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63709" y="6471320"/>
            <a:ext cx="322204" cy="2564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17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9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  <a:lvl2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eating">
            <a:extLst>
              <a:ext uri="{FF2B5EF4-FFF2-40B4-BE49-F238E27FC236}">
                <a16:creationId xmlns:a16="http://schemas.microsoft.com/office/drawing/2014/main" id="{070EC7AD-FC65-9049-8B3B-848EB1EB63C8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670214" y="2938881"/>
            <a:ext cx="9351819" cy="1015663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6000" b="0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Light"/>
              </a:defRPr>
            </a:lvl1pPr>
          </a:lstStyle>
          <a:p>
            <a:r>
              <a:rPr lang="en-US"/>
              <a:t>Title</a:t>
            </a:r>
            <a:endParaRPr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74E08FE-1448-A044-BA48-9F835B42B4E8}"/>
              </a:ext>
            </a:extLst>
          </p:cNvPr>
          <p:cNvCxnSpPr/>
          <p:nvPr userDrawn="1"/>
        </p:nvCxnSpPr>
        <p:spPr>
          <a:xfrm flipH="1">
            <a:off x="670214" y="5986387"/>
            <a:ext cx="10872787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9DB80A8-0954-6644-B607-5778236C8BF1}"/>
              </a:ext>
            </a:extLst>
          </p:cNvPr>
          <p:cNvCxnSpPr/>
          <p:nvPr userDrawn="1"/>
        </p:nvCxnSpPr>
        <p:spPr>
          <a:xfrm flipH="1">
            <a:off x="670214" y="5443461"/>
            <a:ext cx="10872787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Seating">
            <a:extLst>
              <a:ext uri="{FF2B5EF4-FFF2-40B4-BE49-F238E27FC236}">
                <a16:creationId xmlns:a16="http://schemas.microsoft.com/office/drawing/2014/main" id="{F8F9A599-D174-F247-B3D6-908BD8CB9A9C}"/>
              </a:ext>
            </a:extLst>
          </p:cNvPr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670214" y="4125553"/>
            <a:ext cx="9351819" cy="58477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3200" b="0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Light"/>
              </a:defRPr>
            </a:lvl1pPr>
          </a:lstStyle>
          <a:p>
            <a:r>
              <a:rPr lang="en-US"/>
              <a:t>Subtitle</a:t>
            </a:r>
            <a:endParaRPr/>
          </a:p>
        </p:txBody>
      </p:sp>
      <p:sp>
        <p:nvSpPr>
          <p:cNvPr id="12" name="Section 01">
            <a:extLst>
              <a:ext uri="{FF2B5EF4-FFF2-40B4-BE49-F238E27FC236}">
                <a16:creationId xmlns:a16="http://schemas.microsoft.com/office/drawing/2014/main" id="{AA9CD650-FD0B-ED4E-87E9-83C644EDBC22}"/>
              </a:ext>
            </a:extLst>
          </p:cNvPr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670215" y="5554771"/>
            <a:ext cx="3493608" cy="3231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500" b="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Additional Information Here</a:t>
            </a:r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0386E3-C6D2-1047-86EB-0D17288B11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717" y="550984"/>
            <a:ext cx="1841597" cy="6445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B87C95-1F49-9E48-B74E-E609049141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9081" y="5449653"/>
            <a:ext cx="34544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3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0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2784" y="1208814"/>
            <a:ext cx="5181600" cy="4651375"/>
          </a:xfrm>
        </p:spPr>
        <p:txBody>
          <a:bodyPr>
            <a:noAutofit/>
          </a:bodyPr>
          <a:lstStyle>
            <a:lvl1pPr marL="228557" indent="-228557">
              <a:buClr>
                <a:schemeClr val="accent1"/>
              </a:buClr>
              <a:buFont typeface="Arial" panose="020B0604020202020204" pitchFamily="34" charset="0"/>
              <a:buChar char="•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16784" y="1208814"/>
            <a:ext cx="5181600" cy="4651375"/>
          </a:xfrm>
        </p:spPr>
        <p:txBody>
          <a:bodyPr>
            <a:noAutofit/>
          </a:bodyPr>
          <a:lstStyle>
            <a:lvl1pPr marL="228557" indent="-228557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794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et The Team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F8B9974-85ED-46AA-8617-AC54C84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20522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6F28C4-DD1C-4E63-87E8-D76D85414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858" y="2433312"/>
            <a:ext cx="1939480" cy="2115505"/>
          </a:xfrm>
          <a:prstGeom prst="rect">
            <a:avLst/>
          </a:prstGeom>
        </p:spPr>
        <p:txBody>
          <a:bodyPr anchor="ctr"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3987B23C-61B9-4A48-AD36-5E284812C4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088220" y="2599422"/>
            <a:ext cx="1502806" cy="150280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CBD4661-3D71-432B-9308-D2D085BDDD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90425" y="2599420"/>
            <a:ext cx="1502806" cy="150280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89712B5-4C74-4247-B444-43F116D582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291629" y="2599420"/>
            <a:ext cx="1502806" cy="150280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33EE5A9D-21AC-4735-98D7-42551FA2C5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387443" y="2599420"/>
            <a:ext cx="1502806" cy="150280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DBA775-4308-4BDB-B966-8167F3D04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5041" y="2486242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DDB0B0-BDCD-459F-AF20-19E1A721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77246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9A8E9D1-9673-42D1-A573-05CDC9EF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78450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2F851C1-89A7-44A6-8617-10C435FCD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4264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11C9BE46-D000-4DE5-8AD9-6BFAD927A0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96727" y="4435583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773EC03-0830-4EAE-A7B0-38902833DC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96865" y="4661551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32E4889E-0745-4713-90D8-432A681AFC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8932" y="4435583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BFD869E7-29DA-4FEB-AB84-1C1FC3ABA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99070" y="4661551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9E68119B-CDCA-4341-8772-2C5BF80B4E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0136" y="4435751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303A31BF-223A-44A5-84FD-7281FF2E4CD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00274" y="4661551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666E1F4A-0D75-4B8E-A181-DBEB50FB1D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95950" y="4435583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EAE80D5-B799-4807-8F81-22C4218233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6088" y="4661551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Footer Placeholder 15">
            <a:extLst>
              <a:ext uri="{FF2B5EF4-FFF2-40B4-BE49-F238E27FC236}">
                <a16:creationId xmlns:a16="http://schemas.microsoft.com/office/drawing/2014/main" id="{6F4437FE-F08F-4311-B53A-88E2B729B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0" name="Slide Number Placeholder 16">
            <a:extLst>
              <a:ext uri="{FF2B5EF4-FFF2-40B4-BE49-F238E27FC236}">
                <a16:creationId xmlns:a16="http://schemas.microsoft.com/office/drawing/2014/main" id="{D0901035-50AC-4DE0-9A34-AAA61EC10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" name="Date Placeholder 14">
            <a:extLst>
              <a:ext uri="{FF2B5EF4-FFF2-40B4-BE49-F238E27FC236}">
                <a16:creationId xmlns:a16="http://schemas.microsoft.com/office/drawing/2014/main" id="{5FDD3145-ADE2-4744-AF2E-9C8074C85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3348523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Slide Layou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1A11722B-037A-4B42-B0EB-88DAFF51971F}"/>
              </a:ext>
            </a:extLst>
          </p:cNvPr>
          <p:cNvSpPr/>
          <p:nvPr userDrawn="1"/>
        </p:nvSpPr>
        <p:spPr>
          <a:xfrm>
            <a:off x="270934" y="232523"/>
            <a:ext cx="11650133" cy="61888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6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63709" y="6471320"/>
            <a:ext cx="322204" cy="2564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17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9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  <a:lvl2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ales By Region">
            <a:extLst>
              <a:ext uri="{FF2B5EF4-FFF2-40B4-BE49-F238E27FC236}">
                <a16:creationId xmlns:a16="http://schemas.microsoft.com/office/drawing/2014/main" id="{2BABFD5E-8619-B44F-86E3-F71D68DD77DB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594157" y="1092220"/>
            <a:ext cx="10957763" cy="33733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7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Subhead</a:t>
            </a:r>
            <a:endParaRPr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CEF535BC-F726-A64A-BF48-21CAA1B796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157" y="532692"/>
            <a:ext cx="10957763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000" b="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6707DF3-A1F8-444E-BDE6-5D38AB4006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7119" y="5708487"/>
            <a:ext cx="6126162" cy="54927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2pPr>
            <a:lvl3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3pPr>
            <a:lvl4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4pPr>
            <a:lvl5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5pPr>
          </a:lstStyle>
          <a:p>
            <a:pPr lvl="0"/>
            <a:r>
              <a:rPr lang="en-US"/>
              <a:t>Tuscaloosa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DCCCF307-4E28-0E48-B08C-97DDDE6EA4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4157" y="1611390"/>
            <a:ext cx="10957763" cy="4026446"/>
          </a:xfrm>
          <a:prstGeom prst="rect">
            <a:avLst/>
          </a:prstGeom>
        </p:spPr>
        <p:txBody>
          <a:bodyPr numCol="1" spcCol="457200"/>
          <a:lstStyle>
            <a:lvl1pPr marL="228557" marR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67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99967" marR="0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9988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6987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marL="228557" marR="0" lvl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Click to edit text</a:t>
            </a:r>
          </a:p>
          <a:p>
            <a:pPr marL="685670" marR="0" lvl="1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Second level</a:t>
            </a:r>
          </a:p>
          <a:p>
            <a:pPr marL="1199967" marR="0" lvl="2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Third level</a:t>
            </a:r>
          </a:p>
          <a:p>
            <a:pPr marL="1599880" marR="0" lvl="3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Fourth level</a:t>
            </a:r>
          </a:p>
          <a:p>
            <a:pPr marL="2056987" marR="0" lvl="4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Fifth level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82079159-18FF-924A-8B96-37951FB91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81875"/>
            <a:ext cx="689467" cy="540520"/>
          </a:xfrm>
          <a:prstGeom prst="rect">
            <a:avLst/>
          </a:prstGeom>
        </p:spPr>
      </p:pic>
      <p:sp>
        <p:nvSpPr>
          <p:cNvPr id="12" name="Lear Proprietary and Confidential: The information contained herein is the exclusive property of Lear Corporation. This date shall not be disseminated or republished without the prior written consent of Lear Corporation.">
            <a:extLst>
              <a:ext uri="{FF2B5EF4-FFF2-40B4-BE49-F238E27FC236}">
                <a16:creationId xmlns:a16="http://schemas.microsoft.com/office/drawing/2014/main" id="{5ABF028E-2566-D84E-8D28-5F4199190221}"/>
              </a:ext>
            </a:extLst>
          </p:cNvPr>
          <p:cNvSpPr txBox="1"/>
          <p:nvPr userDrawn="1"/>
        </p:nvSpPr>
        <p:spPr>
          <a:xfrm>
            <a:off x="728133" y="6562627"/>
            <a:ext cx="11134458" cy="171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597">
              <a:lnSpc>
                <a:spcPct val="100000"/>
              </a:lnSpc>
              <a:spcBef>
                <a:spcPts val="600"/>
              </a:spcBef>
              <a:defRPr sz="1400">
                <a:solidFill>
                  <a:srgbClr val="807E78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pPr>
            <a:r>
              <a:rPr sz="77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Medium"/>
              </a:rPr>
              <a:t>Lear Proprietary and Confidential:</a:t>
            </a:r>
            <a:r>
              <a:rPr sz="77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information contained herein is the exclusive property of Lear Corporation. This dat</a:t>
            </a:r>
            <a:r>
              <a:rPr lang="en-US"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shall not be disseminated or republished without the prior written consent of Lear Corporation. </a:t>
            </a:r>
          </a:p>
        </p:txBody>
      </p:sp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3E7CD9E8-999F-A940-A0EF-A8758F6027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64" y="6536043"/>
            <a:ext cx="215754" cy="194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F88F71-1858-594D-A49B-156F67EA8979}"/>
              </a:ext>
            </a:extLst>
          </p:cNvPr>
          <p:cNvSpPr txBox="1"/>
          <p:nvPr userDrawn="1"/>
        </p:nvSpPr>
        <p:spPr>
          <a:xfrm>
            <a:off x="84083" y="383627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228557" marR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124"/>
              </a:buClr>
              <a:buSzTx/>
              <a:buFont typeface="Arial" panose="020B0604020202020204" pitchFamily="34" charset="0"/>
              <a:buChar char="•"/>
              <a:tabLst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D5B288-ACA1-4649-AFB7-0E7FFD6C6C5C}"/>
              </a:ext>
            </a:extLst>
          </p:cNvPr>
          <p:cNvSpPr txBox="1"/>
          <p:nvPr userDrawn="1"/>
        </p:nvSpPr>
        <p:spPr>
          <a:xfrm>
            <a:off x="105103" y="295340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228557" marR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124"/>
              </a:buClr>
              <a:buSzTx/>
              <a:buFont typeface="Arial" panose="020B0604020202020204" pitchFamily="34" charset="0"/>
              <a:buChar char="•"/>
              <a:tabLst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94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rnal Slide Layout with Char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1A11722B-037A-4B42-B0EB-88DAFF51971F}"/>
              </a:ext>
            </a:extLst>
          </p:cNvPr>
          <p:cNvSpPr/>
          <p:nvPr userDrawn="1"/>
        </p:nvSpPr>
        <p:spPr>
          <a:xfrm>
            <a:off x="270934" y="232523"/>
            <a:ext cx="11650133" cy="61888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6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63709" y="6471320"/>
            <a:ext cx="322204" cy="2564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17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9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  <a:lvl2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/>
          </p:nvPr>
        </p:nvSpPr>
        <p:spPr>
          <a:xfrm>
            <a:off x="5637891" y="579663"/>
            <a:ext cx="5962619" cy="5480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Sales By Region">
            <a:extLst>
              <a:ext uri="{FF2B5EF4-FFF2-40B4-BE49-F238E27FC236}">
                <a16:creationId xmlns:a16="http://schemas.microsoft.com/office/drawing/2014/main" id="{2BABFD5E-8619-B44F-86E3-F71D68DD77DB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594157" y="1092220"/>
            <a:ext cx="4706071" cy="33733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7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Subhead</a:t>
            </a:r>
            <a:endParaRPr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CEF535BC-F726-A64A-BF48-21CAA1B796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157" y="532692"/>
            <a:ext cx="4706071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000" b="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6707DF3-A1F8-444E-BDE6-5D38AB4006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7119" y="5708487"/>
            <a:ext cx="6126162" cy="54927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2pPr>
            <a:lvl3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3pPr>
            <a:lvl4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4pPr>
            <a:lvl5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5pPr>
          </a:lstStyle>
          <a:p>
            <a:pPr lvl="0"/>
            <a:r>
              <a:rPr lang="en-US"/>
              <a:t>Tuscaloosa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DCCCF307-4E28-0E48-B08C-97DDDE6EA4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4157" y="1611390"/>
            <a:ext cx="4706071" cy="4026446"/>
          </a:xfrm>
          <a:prstGeom prst="rect">
            <a:avLst/>
          </a:prstGeom>
        </p:spPr>
        <p:txBody>
          <a:bodyPr numCol="1" spcCol="457200"/>
          <a:lstStyle>
            <a:lvl1pPr marL="228557" marR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67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99967" marR="0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9988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6987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marL="228557" marR="0" lvl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Click to edit text</a:t>
            </a:r>
          </a:p>
          <a:p>
            <a:pPr marL="685670" marR="0" lvl="1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Second level</a:t>
            </a:r>
          </a:p>
          <a:p>
            <a:pPr marL="1199967" marR="0" lvl="2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Third level</a:t>
            </a:r>
          </a:p>
          <a:p>
            <a:pPr marL="1599880" marR="0" lvl="3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Fourth level</a:t>
            </a:r>
          </a:p>
          <a:p>
            <a:pPr marL="2056987" marR="0" lvl="4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Fifth level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82079159-18FF-924A-8B96-37951FB91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81875"/>
            <a:ext cx="689467" cy="540520"/>
          </a:xfrm>
          <a:prstGeom prst="rect">
            <a:avLst/>
          </a:prstGeom>
        </p:spPr>
      </p:pic>
      <p:sp>
        <p:nvSpPr>
          <p:cNvPr id="12" name="Lear Proprietary and Confidential: The information contained herein is the exclusive property of Lear Corporation. This date shall not be disseminated or republished without the prior written consent of Lear Corporation.">
            <a:extLst>
              <a:ext uri="{FF2B5EF4-FFF2-40B4-BE49-F238E27FC236}">
                <a16:creationId xmlns:a16="http://schemas.microsoft.com/office/drawing/2014/main" id="{5ABF028E-2566-D84E-8D28-5F4199190221}"/>
              </a:ext>
            </a:extLst>
          </p:cNvPr>
          <p:cNvSpPr txBox="1"/>
          <p:nvPr userDrawn="1"/>
        </p:nvSpPr>
        <p:spPr>
          <a:xfrm>
            <a:off x="728133" y="6562627"/>
            <a:ext cx="11134458" cy="171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597">
              <a:lnSpc>
                <a:spcPct val="100000"/>
              </a:lnSpc>
              <a:spcBef>
                <a:spcPts val="600"/>
              </a:spcBef>
              <a:defRPr sz="1400">
                <a:solidFill>
                  <a:srgbClr val="807E78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pPr>
            <a:r>
              <a:rPr sz="77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Medium"/>
              </a:rPr>
              <a:t>Lear Proprietary and Confidential:</a:t>
            </a:r>
            <a:r>
              <a:rPr sz="77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information contained herein is the exclusive property of Lear Corporation. This dat</a:t>
            </a:r>
            <a:r>
              <a:rPr lang="en-US"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shall not be disseminated or republished without the prior written consent of Lear Corporation. </a:t>
            </a:r>
          </a:p>
        </p:txBody>
      </p:sp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3E7CD9E8-999F-A940-A0EF-A8758F6027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64" y="6536043"/>
            <a:ext cx="215754" cy="194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F88F71-1858-594D-A49B-156F67EA8979}"/>
              </a:ext>
            </a:extLst>
          </p:cNvPr>
          <p:cNvSpPr txBox="1"/>
          <p:nvPr userDrawn="1"/>
        </p:nvSpPr>
        <p:spPr>
          <a:xfrm>
            <a:off x="84083" y="383627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228557" marR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124"/>
              </a:buClr>
              <a:buSzTx/>
              <a:buFont typeface="Arial" panose="020B0604020202020204" pitchFamily="34" charset="0"/>
              <a:buChar char="•"/>
              <a:tabLst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D5B288-ACA1-4649-AFB7-0E7FFD6C6C5C}"/>
              </a:ext>
            </a:extLst>
          </p:cNvPr>
          <p:cNvSpPr txBox="1"/>
          <p:nvPr userDrawn="1"/>
        </p:nvSpPr>
        <p:spPr>
          <a:xfrm>
            <a:off x="105103" y="295340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228557" marR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124"/>
              </a:buClr>
              <a:buSzTx/>
              <a:buFont typeface="Arial" panose="020B0604020202020204" pitchFamily="34" charset="0"/>
              <a:buChar char="•"/>
              <a:tabLst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9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Slide Layout with Pictur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>
            <a:extLst>
              <a:ext uri="{FF2B5EF4-FFF2-40B4-BE49-F238E27FC236}">
                <a16:creationId xmlns:a16="http://schemas.microsoft.com/office/drawing/2014/main" id="{B6001EBB-7B0F-AD4D-9034-B1B6566504E3}"/>
              </a:ext>
            </a:extLst>
          </p:cNvPr>
          <p:cNvSpPr/>
          <p:nvPr userDrawn="1"/>
        </p:nvSpPr>
        <p:spPr>
          <a:xfrm>
            <a:off x="270934" y="232523"/>
            <a:ext cx="11650133" cy="61888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6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63709" y="6471320"/>
            <a:ext cx="322204" cy="2564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17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9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  <a:lvl2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158039" y="579661"/>
            <a:ext cx="5033962" cy="54924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ales By Region">
            <a:extLst>
              <a:ext uri="{FF2B5EF4-FFF2-40B4-BE49-F238E27FC236}">
                <a16:creationId xmlns:a16="http://schemas.microsoft.com/office/drawing/2014/main" id="{137B6A69-7E42-4D4C-8333-9C9A810319C8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594157" y="1092220"/>
            <a:ext cx="6248123" cy="33733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7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Subhead</a:t>
            </a:r>
            <a:endParaRPr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9967AA3-1767-8345-B272-3F46983281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157" y="532692"/>
            <a:ext cx="6248123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000" b="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1E2E91C-7B5B-0349-92BE-2C83BFB371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4157" y="1611390"/>
            <a:ext cx="6248123" cy="4026446"/>
          </a:xfrm>
          <a:prstGeom prst="rect">
            <a:avLst/>
          </a:prstGeom>
        </p:spPr>
        <p:txBody>
          <a:bodyPr numCol="1" spcCol="457200"/>
          <a:lstStyle>
            <a:lvl1pPr marL="228557" marR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67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99967" marR="0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9988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6987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marL="228557" marR="0" lvl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Click to edit text</a:t>
            </a:r>
          </a:p>
          <a:p>
            <a:pPr marL="685670" marR="0" lvl="1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Second level</a:t>
            </a:r>
          </a:p>
          <a:p>
            <a:pPr marL="1199967" marR="0" lvl="2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Third level</a:t>
            </a:r>
          </a:p>
          <a:p>
            <a:pPr marL="1599880" marR="0" lvl="3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Fourth level</a:t>
            </a:r>
          </a:p>
          <a:p>
            <a:pPr marL="2056987" marR="0" lvl="4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AF467DE-676B-814A-A30E-3B2F9DAF4C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7119" y="5708487"/>
            <a:ext cx="6126162" cy="54927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2pPr>
            <a:lvl3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3pPr>
            <a:lvl4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4pPr>
            <a:lvl5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5pPr>
          </a:lstStyle>
          <a:p>
            <a:pPr lvl="0"/>
            <a:r>
              <a:rPr lang="en-US"/>
              <a:t>Tuscaloosa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80AB0F5-82A2-2C4D-A6BF-FCE4D9E6C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81875"/>
            <a:ext cx="689467" cy="540520"/>
          </a:xfrm>
          <a:prstGeom prst="rect">
            <a:avLst/>
          </a:prstGeom>
        </p:spPr>
      </p:pic>
      <p:sp>
        <p:nvSpPr>
          <p:cNvPr id="14" name="Lear Proprietary and Confidential: The information contained herein is the exclusive property of Lear Corporation. This date shall not be disseminated or republished without the prior written consent of Lear Corporation.">
            <a:extLst>
              <a:ext uri="{FF2B5EF4-FFF2-40B4-BE49-F238E27FC236}">
                <a16:creationId xmlns:a16="http://schemas.microsoft.com/office/drawing/2014/main" id="{8A12AF1E-F473-F34F-89C4-EC608CC03EC3}"/>
              </a:ext>
            </a:extLst>
          </p:cNvPr>
          <p:cNvSpPr txBox="1"/>
          <p:nvPr userDrawn="1"/>
        </p:nvSpPr>
        <p:spPr>
          <a:xfrm>
            <a:off x="728133" y="6562627"/>
            <a:ext cx="11134458" cy="171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597">
              <a:lnSpc>
                <a:spcPct val="100000"/>
              </a:lnSpc>
              <a:spcBef>
                <a:spcPts val="600"/>
              </a:spcBef>
              <a:defRPr sz="1400">
                <a:solidFill>
                  <a:srgbClr val="807E78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pPr>
            <a:r>
              <a:rPr sz="77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Medium"/>
              </a:rPr>
              <a:t>Lear Proprietary and Confidential:</a:t>
            </a:r>
            <a:r>
              <a:rPr sz="77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information contained herein is the exclusive property of Lear Corporation. This dat</a:t>
            </a:r>
            <a:r>
              <a:rPr lang="en-US"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shall not be disseminated or republished without the prior written consent of Lear Corporation. </a:t>
            </a:r>
          </a:p>
        </p:txBody>
      </p:sp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A55B698C-C465-FB4D-BEDB-7EE0E0E982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64" y="6536043"/>
            <a:ext cx="215754" cy="19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6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Slide Layout with Picture 2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>
            <a:extLst>
              <a:ext uri="{FF2B5EF4-FFF2-40B4-BE49-F238E27FC236}">
                <a16:creationId xmlns:a16="http://schemas.microsoft.com/office/drawing/2014/main" id="{0E1812EF-EE45-694C-B0A9-0EA946DF9452}"/>
              </a:ext>
            </a:extLst>
          </p:cNvPr>
          <p:cNvSpPr/>
          <p:nvPr userDrawn="1"/>
        </p:nvSpPr>
        <p:spPr>
          <a:xfrm>
            <a:off x="270934" y="232523"/>
            <a:ext cx="11650133" cy="61888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6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579661"/>
            <a:ext cx="5114925" cy="54924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63709" y="6471320"/>
            <a:ext cx="322204" cy="2564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17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9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  <a:lvl2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Sales By Region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5484126" y="1156614"/>
            <a:ext cx="6067740" cy="277768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7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Subhead</a:t>
            </a:r>
            <a:endParaRPr/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484443" y="1688663"/>
            <a:ext cx="6067424" cy="4383478"/>
          </a:xfrm>
          <a:prstGeom prst="rect">
            <a:avLst/>
          </a:prstGeom>
        </p:spPr>
        <p:txBody>
          <a:bodyPr numCol="1" spcCol="457200"/>
          <a:lstStyle>
            <a:lvl1pPr marL="228557" marR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67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99967" marR="0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9988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6987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marL="228557" marR="0" lvl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Click to edit text</a:t>
            </a:r>
          </a:p>
          <a:p>
            <a:pPr marL="685670" marR="0" lvl="1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Second level</a:t>
            </a:r>
          </a:p>
          <a:p>
            <a:pPr marL="1199967" marR="0" lvl="2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Third level</a:t>
            </a:r>
          </a:p>
          <a:p>
            <a:pPr marL="1599880" marR="0" lvl="3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Fourth level</a:t>
            </a:r>
          </a:p>
          <a:p>
            <a:pPr marL="2056987" marR="0" lvl="4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Fifth level</a:t>
            </a:r>
          </a:p>
        </p:txBody>
      </p:sp>
      <p:sp>
        <p:nvSpPr>
          <p:cNvPr id="33" name="Title 2"/>
          <p:cNvSpPr>
            <a:spLocks noGrp="1"/>
          </p:cNvSpPr>
          <p:nvPr>
            <p:ph type="title" hasCustomPrompt="1"/>
          </p:nvPr>
        </p:nvSpPr>
        <p:spPr>
          <a:xfrm>
            <a:off x="5484126" y="558445"/>
            <a:ext cx="606774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000" b="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B7D1F025-0E5F-D347-BA8A-1DABE2FA9E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-1" y="5680848"/>
            <a:ext cx="686927" cy="538684"/>
          </a:xfrm>
          <a:blipFill dpi="0"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1" name="Lear Proprietary and Confidential: The information contained herein is the exclusive property of Lear Corporation. This date shall not be disseminated or republished without the prior written consent of Lear Corporation.">
            <a:extLst>
              <a:ext uri="{FF2B5EF4-FFF2-40B4-BE49-F238E27FC236}">
                <a16:creationId xmlns:a16="http://schemas.microsoft.com/office/drawing/2014/main" id="{67645E49-79FF-F541-99AC-5DEA8DF8FDE5}"/>
              </a:ext>
            </a:extLst>
          </p:cNvPr>
          <p:cNvSpPr txBox="1"/>
          <p:nvPr userDrawn="1"/>
        </p:nvSpPr>
        <p:spPr>
          <a:xfrm>
            <a:off x="728133" y="6562627"/>
            <a:ext cx="11134458" cy="171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597">
              <a:lnSpc>
                <a:spcPct val="100000"/>
              </a:lnSpc>
              <a:spcBef>
                <a:spcPts val="600"/>
              </a:spcBef>
              <a:defRPr sz="1400">
                <a:solidFill>
                  <a:srgbClr val="807E78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pPr>
            <a:r>
              <a:rPr sz="77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Medium"/>
              </a:rPr>
              <a:t>Lear Proprietary and Confidential:</a:t>
            </a:r>
            <a:r>
              <a:rPr sz="77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information contained herein is the exclusive property of Lear Corporation. This dat</a:t>
            </a:r>
            <a:r>
              <a:rPr lang="en-US"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shall not be disseminated or republished without the prior written consent of Lear Corporation. </a:t>
            </a:r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F5ECB9FB-43AE-434D-8698-0317583574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64" y="6536043"/>
            <a:ext cx="215754" cy="19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8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Slide Content Layou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>
            <a:extLst>
              <a:ext uri="{FF2B5EF4-FFF2-40B4-BE49-F238E27FC236}">
                <a16:creationId xmlns:a16="http://schemas.microsoft.com/office/drawing/2014/main" id="{6CCF5F31-38C7-7143-B25C-5E84D52B6F28}"/>
              </a:ext>
            </a:extLst>
          </p:cNvPr>
          <p:cNvSpPr/>
          <p:nvPr userDrawn="1"/>
        </p:nvSpPr>
        <p:spPr>
          <a:xfrm>
            <a:off x="270934" y="232523"/>
            <a:ext cx="11650133" cy="61888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6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63709" y="6471320"/>
            <a:ext cx="322204" cy="2564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17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9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  <a:lvl2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Sales By Region"/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889752" y="1744130"/>
            <a:ext cx="3228975" cy="601545"/>
          </a:xfrm>
          <a:prstGeom prst="rect">
            <a:avLst/>
          </a:prstGeom>
        </p:spPr>
        <p:txBody>
          <a:bodyPr wrap="square" anchor="b" anchorCtr="0">
            <a:norm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Subhead</a:t>
            </a:r>
            <a:endParaRPr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06686" y="2431398"/>
            <a:ext cx="3212041" cy="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Sales By Region"/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4477016" y="1744130"/>
            <a:ext cx="3228975" cy="601545"/>
          </a:xfrm>
          <a:prstGeom prst="rect">
            <a:avLst/>
          </a:prstGeom>
        </p:spPr>
        <p:txBody>
          <a:bodyPr wrap="square" anchor="b" anchorCtr="0">
            <a:norm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Subhead</a:t>
            </a:r>
            <a:endParaRPr/>
          </a:p>
        </p:txBody>
      </p:sp>
      <p:cxnSp>
        <p:nvCxnSpPr>
          <p:cNvPr id="40" name="Straight Connector 39"/>
          <p:cNvCxnSpPr>
            <a:cxnSpLocks/>
          </p:cNvCxnSpPr>
          <p:nvPr userDrawn="1"/>
        </p:nvCxnSpPr>
        <p:spPr>
          <a:xfrm>
            <a:off x="4493951" y="2431398"/>
            <a:ext cx="3212041" cy="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Sales By Region"/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8064281" y="1744130"/>
            <a:ext cx="3228975" cy="601545"/>
          </a:xfrm>
          <a:prstGeom prst="rect">
            <a:avLst/>
          </a:prstGeom>
        </p:spPr>
        <p:txBody>
          <a:bodyPr wrap="square" anchor="b" anchorCtr="0">
            <a:norm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Subhead</a:t>
            </a:r>
            <a:endParaRPr/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8081215" y="2431398"/>
            <a:ext cx="3212041" cy="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99275" y="2557956"/>
            <a:ext cx="3219451" cy="2909093"/>
          </a:xfrm>
          <a:prstGeom prst="rect">
            <a:avLst/>
          </a:prstGeom>
        </p:spPr>
        <p:txBody>
          <a:bodyPr numCol="1" spcCol="457200"/>
          <a:lstStyle>
            <a:lvl1pPr marL="228557" marR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67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99967" marR="0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9988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6987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marL="228557" marR="0" lvl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Click to edit text</a:t>
            </a:r>
          </a:p>
          <a:p>
            <a:pPr marL="685670" marR="0" lvl="1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Second level</a:t>
            </a:r>
          </a:p>
          <a:p>
            <a:pPr marL="1199967" marR="0" lvl="2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Third level</a:t>
            </a:r>
          </a:p>
          <a:p>
            <a:pPr marL="1599880" marR="0" lvl="3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Fourth level</a:t>
            </a:r>
          </a:p>
          <a:p>
            <a:pPr marL="2056987" marR="0" lvl="4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Fifth level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481777" y="2557956"/>
            <a:ext cx="3219451" cy="2909093"/>
          </a:xfrm>
          <a:prstGeom prst="rect">
            <a:avLst/>
          </a:prstGeom>
        </p:spPr>
        <p:txBody>
          <a:bodyPr numCol="1" spcCol="457200"/>
          <a:lstStyle>
            <a:lvl1pPr marL="228557" marR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67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99967" marR="0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9988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6987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marL="228557" marR="0" lvl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Click to edit text</a:t>
            </a:r>
          </a:p>
          <a:p>
            <a:pPr marL="685670" marR="0" lvl="1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Second level</a:t>
            </a:r>
          </a:p>
          <a:p>
            <a:pPr marL="1199967" marR="0" lvl="2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Third level</a:t>
            </a:r>
          </a:p>
          <a:p>
            <a:pPr marL="1599880" marR="0" lvl="3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Fourth level</a:t>
            </a:r>
          </a:p>
          <a:p>
            <a:pPr marL="2056987" marR="0" lvl="4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Fifth level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064279" y="2557956"/>
            <a:ext cx="3219451" cy="2909093"/>
          </a:xfrm>
          <a:prstGeom prst="rect">
            <a:avLst/>
          </a:prstGeom>
        </p:spPr>
        <p:txBody>
          <a:bodyPr numCol="1" spcCol="457200"/>
          <a:lstStyle>
            <a:lvl1pPr marL="228557" marR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67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99967" marR="0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599880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6987" marR="0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marL="228557" marR="0" lvl="0" indent="-228557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Click to edit text</a:t>
            </a:r>
          </a:p>
          <a:p>
            <a:pPr marL="685670" marR="0" lvl="1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Second level</a:t>
            </a:r>
          </a:p>
          <a:p>
            <a:pPr marL="1199967" marR="0" lvl="2" indent="-285750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Third level</a:t>
            </a:r>
          </a:p>
          <a:p>
            <a:pPr marL="1599880" marR="0" lvl="3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Fourth level</a:t>
            </a:r>
          </a:p>
          <a:p>
            <a:pPr marL="2056987" marR="0" lvl="4" indent="-228557" algn="l" defTabSz="914218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E30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tiv Grotesk Light" panose="020B0404020202020204" pitchFamily="34" charset="0"/>
                <a:ea typeface="Aktiv Grotesk Light" panose="020B0404020202020204" pitchFamily="34" charset="0"/>
                <a:cs typeface="Aktiv Grotesk Light" panose="020B0404020202020204" pitchFamily="34" charset="0"/>
              </a:rPr>
              <a:t>Fifth level</a:t>
            </a: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16BE9BAB-0521-8A4E-9DFC-E35943D3E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157" y="532692"/>
            <a:ext cx="10515600" cy="55399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3000" b="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4" name="Sales By Region">
            <a:extLst>
              <a:ext uri="{FF2B5EF4-FFF2-40B4-BE49-F238E27FC236}">
                <a16:creationId xmlns:a16="http://schemas.microsoft.com/office/drawing/2014/main" id="{DA166788-3BFE-3845-B4ED-DD08DA8CB2A5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594157" y="1092220"/>
            <a:ext cx="10515831" cy="277768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7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Subhead</a:t>
            </a:r>
            <a:endParaRPr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9A10949-3BAC-FF4A-9904-9070AC9FA3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7119" y="5708487"/>
            <a:ext cx="6126162" cy="54927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2pPr>
            <a:lvl3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3pPr>
            <a:lvl4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4pPr>
            <a:lvl5pPr>
              <a:defRPr sz="2000" b="0" i="0">
                <a:solidFill>
                  <a:schemeClr val="accent2"/>
                </a:solidFill>
                <a:latin typeface="Aktiv Grotesk Ex Light" panose="020B0404020203020204" pitchFamily="34" charset="77"/>
                <a:cs typeface="Aktiv Grotesk Ex Light" panose="020B0404020203020204" pitchFamily="34" charset="77"/>
              </a:defRPr>
            </a:lvl5pPr>
          </a:lstStyle>
          <a:p>
            <a:pPr lvl="0"/>
            <a:r>
              <a:rPr lang="en-US"/>
              <a:t>Tuscaloosa</a:t>
            </a: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2672BF5C-C904-FA42-9234-37CD1EF59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81875"/>
            <a:ext cx="689467" cy="540520"/>
          </a:xfrm>
          <a:prstGeom prst="rect">
            <a:avLst/>
          </a:prstGeom>
        </p:spPr>
      </p:pic>
      <p:sp>
        <p:nvSpPr>
          <p:cNvPr id="20" name="Lear Proprietary and Confidential: The information contained herein is the exclusive property of Lear Corporation. This date shall not be disseminated or republished without the prior written consent of Lear Corporation.">
            <a:extLst>
              <a:ext uri="{FF2B5EF4-FFF2-40B4-BE49-F238E27FC236}">
                <a16:creationId xmlns:a16="http://schemas.microsoft.com/office/drawing/2014/main" id="{6F27E18E-4BA2-3945-8877-88170AB6829C}"/>
              </a:ext>
            </a:extLst>
          </p:cNvPr>
          <p:cNvSpPr txBox="1"/>
          <p:nvPr userDrawn="1"/>
        </p:nvSpPr>
        <p:spPr>
          <a:xfrm>
            <a:off x="728133" y="6562627"/>
            <a:ext cx="11134458" cy="171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597">
              <a:lnSpc>
                <a:spcPct val="100000"/>
              </a:lnSpc>
              <a:spcBef>
                <a:spcPts val="600"/>
              </a:spcBef>
              <a:defRPr sz="1400">
                <a:solidFill>
                  <a:srgbClr val="807E78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pPr>
            <a:r>
              <a:rPr sz="77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Medium"/>
              </a:rPr>
              <a:t>Lear Proprietary and Confidential:</a:t>
            </a:r>
            <a:r>
              <a:rPr sz="77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information contained herein is the exclusive property of Lear Corporation. This dat</a:t>
            </a:r>
            <a:r>
              <a:rPr lang="en-US"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shall not be disseminated or republished without the prior written consent of Lear Corporation. </a:t>
            </a:r>
          </a:p>
        </p:txBody>
      </p:sp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8E6D6640-FF88-FC4F-B365-2D11449886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64" y="6536043"/>
            <a:ext cx="215754" cy="19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7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Slide Content Layout 2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">
            <a:extLst>
              <a:ext uri="{FF2B5EF4-FFF2-40B4-BE49-F238E27FC236}">
                <a16:creationId xmlns:a16="http://schemas.microsoft.com/office/drawing/2014/main" id="{8DD3E12E-B98C-0742-AAFB-BA2543CB6754}"/>
              </a:ext>
            </a:extLst>
          </p:cNvPr>
          <p:cNvSpPr/>
          <p:nvPr userDrawn="1"/>
        </p:nvSpPr>
        <p:spPr>
          <a:xfrm>
            <a:off x="270934" y="232523"/>
            <a:ext cx="11650133" cy="61888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46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96064" y="1934070"/>
            <a:ext cx="3212307" cy="34417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494314" y="1934070"/>
            <a:ext cx="3212307" cy="34417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992564" y="1934070"/>
            <a:ext cx="3212307" cy="34417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63709" y="6471320"/>
            <a:ext cx="322204" cy="2564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17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9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  <a:lvl2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08" rtl="0" fontAlgn="auto" latinLnBrk="0" hangingPunct="0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Sales By Region"/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981078" y="5569772"/>
            <a:ext cx="3228975" cy="60154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Subhead</a:t>
            </a:r>
            <a:endParaRPr/>
          </a:p>
        </p:txBody>
      </p:sp>
      <p:sp>
        <p:nvSpPr>
          <p:cNvPr id="39" name="Sales By Region"/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4480519" y="5569772"/>
            <a:ext cx="3228975" cy="60154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Subhead</a:t>
            </a:r>
            <a:endParaRPr/>
          </a:p>
        </p:txBody>
      </p:sp>
      <p:sp>
        <p:nvSpPr>
          <p:cNvPr id="41" name="Sales By Region"/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7979959" y="5569772"/>
            <a:ext cx="3228975" cy="60154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Subhead</a:t>
            </a:r>
            <a:endParaRPr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F5AD843D-FE61-4143-A107-4C604406D4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157" y="532692"/>
            <a:ext cx="10515600" cy="55399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3000" b="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6" name="Sales By Region">
            <a:extLst>
              <a:ext uri="{FF2B5EF4-FFF2-40B4-BE49-F238E27FC236}">
                <a16:creationId xmlns:a16="http://schemas.microsoft.com/office/drawing/2014/main" id="{E5D65709-82E5-174F-83AF-15483265487C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594157" y="1092220"/>
            <a:ext cx="10515831" cy="277768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defTabSz="228597">
              <a:lnSpc>
                <a:spcPct val="100000"/>
              </a:lnSpc>
              <a:spcBef>
                <a:spcPts val="600"/>
              </a:spcBef>
              <a:buNone/>
              <a:defRPr sz="17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Ex Bold"/>
              </a:defRPr>
            </a:lvl1pPr>
          </a:lstStyle>
          <a:p>
            <a:r>
              <a:rPr lang="en-US"/>
              <a:t>Subhead</a:t>
            </a:r>
            <a:endParaRPr/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B3EFAC0C-5219-1D4A-B206-DD8CE5114B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81875"/>
            <a:ext cx="689467" cy="540520"/>
          </a:xfrm>
          <a:prstGeom prst="rect">
            <a:avLst/>
          </a:prstGeom>
        </p:spPr>
      </p:pic>
      <p:sp>
        <p:nvSpPr>
          <p:cNvPr id="18" name="Lear Proprietary and Confidential: The information contained herein is the exclusive property of Lear Corporation. This date shall not be disseminated or republished without the prior written consent of Lear Corporation.">
            <a:extLst>
              <a:ext uri="{FF2B5EF4-FFF2-40B4-BE49-F238E27FC236}">
                <a16:creationId xmlns:a16="http://schemas.microsoft.com/office/drawing/2014/main" id="{D2B5CC57-A58C-8446-B295-969C38BA50A9}"/>
              </a:ext>
            </a:extLst>
          </p:cNvPr>
          <p:cNvSpPr txBox="1"/>
          <p:nvPr userDrawn="1"/>
        </p:nvSpPr>
        <p:spPr>
          <a:xfrm>
            <a:off x="728133" y="6562627"/>
            <a:ext cx="11134458" cy="171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597">
              <a:lnSpc>
                <a:spcPct val="100000"/>
              </a:lnSpc>
              <a:spcBef>
                <a:spcPts val="600"/>
              </a:spcBef>
              <a:defRPr sz="1400">
                <a:solidFill>
                  <a:srgbClr val="807E78"/>
                </a:solidFill>
                <a:latin typeface="Aktiv Grotesk Light"/>
                <a:ea typeface="Aktiv Grotesk Light"/>
                <a:cs typeface="Aktiv Grotesk Light"/>
                <a:sym typeface="Aktiv Grotesk Light"/>
              </a:defRPr>
            </a:pPr>
            <a:r>
              <a:rPr sz="77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ktiv Grotesk Medium"/>
              </a:rPr>
              <a:t>Lear Proprietary and Confidential:</a:t>
            </a:r>
            <a:r>
              <a:rPr sz="77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information contained herein is the exclusive property of Lear Corporation. This dat</a:t>
            </a:r>
            <a:r>
              <a:rPr lang="en-US"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77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shall not be disseminated or republished without the prior written consent of Lear Corporation. </a:t>
            </a:r>
          </a:p>
        </p:txBody>
      </p:sp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7DD63EAA-F590-6E4C-A7FA-0B64ADB936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64" y="6536043"/>
            <a:ext cx="215754" cy="19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6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051" y="120361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F7E835-EF62-2545-ACA4-5BF1ED07A6DE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166" y="2536968"/>
            <a:ext cx="3599665" cy="11421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16E61E-A46D-AF47-BB67-BAD942C4B7DD}"/>
              </a:ext>
            </a:extLst>
          </p:cNvPr>
          <p:cNvSpPr txBox="1"/>
          <p:nvPr userDrawn="1"/>
        </p:nvSpPr>
        <p:spPr>
          <a:xfrm>
            <a:off x="2796217" y="3462598"/>
            <a:ext cx="6165149" cy="9566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PPT Corporate Template – Do not use this slide</a:t>
            </a:r>
          </a:p>
        </p:txBody>
      </p:sp>
    </p:spTree>
    <p:extLst>
      <p:ext uri="{BB962C8B-B14F-4D97-AF65-F5344CB8AC3E}">
        <p14:creationId xmlns:p14="http://schemas.microsoft.com/office/powerpoint/2010/main" val="345634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672" r:id="rId2"/>
    <p:sldLayoutId id="2147483793" r:id="rId3"/>
    <p:sldLayoutId id="2147483674" r:id="rId4"/>
    <p:sldLayoutId id="2147483797" r:id="rId5"/>
    <p:sldLayoutId id="2147483675" r:id="rId6"/>
    <p:sldLayoutId id="2147483676" r:id="rId7"/>
    <p:sldLayoutId id="2147483677" r:id="rId8"/>
    <p:sldLayoutId id="2147483678" r:id="rId9"/>
    <p:sldLayoutId id="2147483789" r:id="rId10"/>
    <p:sldLayoutId id="2147483795" r:id="rId11"/>
    <p:sldLayoutId id="2147483792" r:id="rId12"/>
    <p:sldLayoutId id="2147483697" r:id="rId13"/>
    <p:sldLayoutId id="2147483703" r:id="rId14"/>
    <p:sldLayoutId id="2147483704" r:id="rId15"/>
    <p:sldLayoutId id="2147483698" r:id="rId16"/>
    <p:sldLayoutId id="2147483791" r:id="rId17"/>
    <p:sldLayoutId id="2147483796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98" r:id="rId27"/>
    <p:sldLayoutId id="2147483799" r:id="rId28"/>
    <p:sldLayoutId id="2147483800" r:id="rId29"/>
    <p:sldLayoutId id="2147483801" r:id="rId30"/>
    <p:sldLayoutId id="2147483802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218" rtl="0" eaLnBrk="1" latinLnBrk="0" hangingPunct="1">
        <a:lnSpc>
          <a:spcPct val="90000"/>
        </a:lnSpc>
        <a:spcBef>
          <a:spcPct val="0"/>
        </a:spcBef>
        <a:buClr>
          <a:schemeClr val="accent1"/>
        </a:buClr>
        <a:buNone/>
        <a:defRPr lang="en-US" sz="3000" b="1" kern="1200" dirty="0">
          <a:solidFill>
            <a:schemeClr val="accent1"/>
          </a:solidFill>
          <a:latin typeface="Arial" panose="020B0604020202020204" pitchFamily="34" charset="0"/>
          <a:ea typeface="ＭＳ Ｐゴシック" pitchFamily="34" charset="-128"/>
          <a:cs typeface="Arial" panose="020B0604020202020204" pitchFamily="34" charset="0"/>
        </a:defRPr>
      </a:lvl1pPr>
    </p:titleStyle>
    <p:bodyStyle>
      <a:lvl1pPr marL="228557" indent="-228557" algn="l" defTabSz="91421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670" indent="-228557" algn="l" defTabSz="91421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99967" indent="-285750" algn="l" defTabSz="91421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599880" indent="-228557" algn="l" defTabSz="91421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6987" indent="-228557" algn="l" defTabSz="91421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098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7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0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7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7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7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134A77-18C5-F243-910C-AB265B00CA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0214" y="2983183"/>
            <a:ext cx="10347036" cy="1015663"/>
          </a:xfrm>
        </p:spPr>
        <p:txBody>
          <a:bodyPr/>
          <a:lstStyle/>
          <a:p>
            <a:r>
              <a:rPr lang="en-US" spc="0" dirty="0"/>
              <a:t>Low Lock Line Balance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C3D3CF5-B0F0-EC47-A463-2933C26D7E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Lear Tuscaloosa Plant 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126B2B-AD7F-D94B-9A68-F730803581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02/21/2023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03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F495E0-5EDF-4535-B655-DFD6C5A54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53" y="1496886"/>
            <a:ext cx="5553810" cy="1883794"/>
          </a:xfrm>
          <a:prstGeom prst="rect">
            <a:avLst/>
          </a:prstGeom>
          <a:noFill/>
          <a:effectLst>
            <a:glow rad="63500">
              <a:schemeClr val="tx1"/>
            </a:glow>
            <a:outerShdw blurRad="76200" dir="18900000" sy="23000" kx="-1200000" algn="bl" rotWithShape="0">
              <a:schemeClr val="tx1">
                <a:alpha val="60000"/>
              </a:scheme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4CF664-F1E2-41CC-B5A5-1D5DDCAA2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438" y="3725414"/>
            <a:ext cx="9164329" cy="2019582"/>
          </a:xfrm>
          <a:prstGeom prst="rect">
            <a:avLst/>
          </a:prstGeom>
          <a:noFill/>
          <a:effectLst>
            <a:glow rad="63500">
              <a:schemeClr val="tx1"/>
            </a:glow>
            <a:outerShdw blurRad="76200" dir="18900000" sy="23000" kx="-1200000" algn="bl" rotWithShape="0">
              <a:schemeClr val="tx1">
                <a:alpha val="60000"/>
              </a:scheme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E8A540-4472-4EA9-A486-CDEF48733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555" y="1496886"/>
            <a:ext cx="5553810" cy="1883794"/>
          </a:xfrm>
          <a:prstGeom prst="rect">
            <a:avLst/>
          </a:prstGeom>
          <a:noFill/>
          <a:effectLst>
            <a:glow rad="63500">
              <a:schemeClr val="tx1"/>
            </a:glow>
            <a:outerShdw blurRad="76200" dir="18900000" sy="23000" kx="-1200000" algn="bl" rotWithShape="0">
              <a:schemeClr val="tx1">
                <a:alpha val="60000"/>
              </a:scheme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96510DE-172D-49DD-BAF8-8B754A5789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62575" y="219075"/>
            <a:ext cx="6829425" cy="654050"/>
          </a:xfrm>
          <a:scene3d>
            <a:camera prst="perspectiveBelow"/>
            <a:lightRig rig="threePt" dir="t"/>
          </a:scene3d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L1-020-10 </a:t>
            </a:r>
            <a:r>
              <a:rPr lang="en-US" b="1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Station Moves Overview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123FC74-C5C2-38C2-EBCD-7D78F73FCA65}"/>
              </a:ext>
            </a:extLst>
          </p:cNvPr>
          <p:cNvSpPr txBox="1">
            <a:spLocks/>
          </p:cNvSpPr>
          <p:nvPr/>
        </p:nvSpPr>
        <p:spPr>
          <a:xfrm>
            <a:off x="3365759" y="660602"/>
            <a:ext cx="5819982" cy="4247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lang="en-US" sz="3000" b="1" kern="12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rgbClr val="FF0000"/>
                </a:solidFill>
                <a:latin typeface="Verdana"/>
                <a:ea typeface="Verdana"/>
                <a:cs typeface="Arial"/>
              </a:rPr>
              <a:t>Workstation Move Requirements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8166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FC28BD-78A0-4AB0-13C9-FFE7A69DAA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6808" y="5856928"/>
            <a:ext cx="1573954" cy="341457"/>
          </a:xfr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EDF62727-9DA0-4071-9D3A-DAF53B4C2653}"/>
              </a:ext>
            </a:extLst>
          </p:cNvPr>
          <p:cNvSpPr/>
          <p:nvPr/>
        </p:nvSpPr>
        <p:spPr>
          <a:xfrm>
            <a:off x="944881" y="-371475"/>
            <a:ext cx="45719" cy="6668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517FAB-45F2-4F81-B9BC-F2DFC1756D38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9243811" y="2653517"/>
            <a:ext cx="1123719" cy="11671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E11FD-C63D-483E-867D-2AB6BBF1E1EA}"/>
              </a:ext>
            </a:extLst>
          </p:cNvPr>
          <p:cNvSpPr/>
          <p:nvPr/>
        </p:nvSpPr>
        <p:spPr>
          <a:xfrm>
            <a:off x="9877425" y="3992433"/>
            <a:ext cx="419101" cy="15016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100A75-D1F3-4A7B-92EB-2A101B91FACA}"/>
              </a:ext>
            </a:extLst>
          </p:cNvPr>
          <p:cNvSpPr txBox="1"/>
          <p:nvPr/>
        </p:nvSpPr>
        <p:spPr>
          <a:xfrm>
            <a:off x="2288771" y="4223855"/>
            <a:ext cx="2516779" cy="1482974"/>
          </a:xfrm>
          <a:prstGeom prst="rect">
            <a:avLst/>
          </a:prstGeom>
          <a:solidFill>
            <a:srgbClr val="F60109"/>
          </a:solidFill>
          <a:ln w="38100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u="sng" dirty="0">
                <a:solidFill>
                  <a:schemeClr val="bg1"/>
                </a:solidFill>
              </a:rPr>
              <a:t>L1-060-10</a:t>
            </a:r>
          </a:p>
          <a:p>
            <a:r>
              <a:rPr lang="en-US" sz="1100" dirty="0">
                <a:solidFill>
                  <a:schemeClr val="bg1"/>
                </a:solidFill>
              </a:rPr>
              <a:t>Current steps remain the same</a:t>
            </a:r>
          </a:p>
          <a:p>
            <a:r>
              <a:rPr lang="en-US" sz="1100" u="sng" dirty="0">
                <a:solidFill>
                  <a:schemeClr val="bg1"/>
                </a:solidFill>
              </a:rPr>
              <a:t>Additions In order</a:t>
            </a:r>
          </a:p>
          <a:p>
            <a:r>
              <a:rPr lang="en-US" sz="1100" dirty="0">
                <a:solidFill>
                  <a:schemeClr val="bg1"/>
                </a:solidFill>
              </a:rPr>
              <a:t>Scan RH EZE Entry</a:t>
            </a:r>
          </a:p>
          <a:p>
            <a:r>
              <a:rPr lang="en-US" sz="1100" u="sng" dirty="0">
                <a:solidFill>
                  <a:schemeClr val="bg1"/>
                </a:solidFill>
              </a:rPr>
              <a:t>L1-60-20</a:t>
            </a:r>
          </a:p>
          <a:p>
            <a:r>
              <a:rPr lang="en-US" sz="1100" dirty="0">
                <a:solidFill>
                  <a:schemeClr val="bg1"/>
                </a:solidFill>
              </a:rPr>
              <a:t>Current steps remain the same</a:t>
            </a:r>
          </a:p>
          <a:p>
            <a:r>
              <a:rPr lang="en-US" sz="1100" u="sng" dirty="0">
                <a:solidFill>
                  <a:schemeClr val="bg1"/>
                </a:solidFill>
              </a:rPr>
              <a:t>Additions In order</a:t>
            </a:r>
          </a:p>
          <a:p>
            <a:r>
              <a:rPr lang="en-US" sz="1100" dirty="0">
                <a:solidFill>
                  <a:schemeClr val="bg1"/>
                </a:solidFill>
              </a:rPr>
              <a:t>Scan LH EZE Entry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E52D96-E0D3-4DD7-9001-3089E4F7E562}"/>
              </a:ext>
            </a:extLst>
          </p:cNvPr>
          <p:cNvSpPr txBox="1"/>
          <p:nvPr/>
        </p:nvSpPr>
        <p:spPr>
          <a:xfrm>
            <a:off x="661126" y="4541520"/>
            <a:ext cx="1060994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u="sng" dirty="0"/>
              <a:t>LPS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501683-F60C-4A20-BD3D-6B5DEEE60B30}"/>
              </a:ext>
            </a:extLst>
          </p:cNvPr>
          <p:cNvSpPr txBox="1"/>
          <p:nvPr/>
        </p:nvSpPr>
        <p:spPr>
          <a:xfrm>
            <a:off x="5200107" y="4541520"/>
            <a:ext cx="1162593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u="sng" dirty="0"/>
              <a:t>Steps</a:t>
            </a: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F131CB35-5EF8-4CEF-52CD-E0260C04E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21" y="346580"/>
            <a:ext cx="6395544" cy="3090051"/>
          </a:xfrm>
          <a:prstGeom prst="rect">
            <a:avLst/>
          </a:prstGeom>
          <a:noFill/>
          <a:effectLst>
            <a:glow rad="63500">
              <a:srgbClr val="FF0000"/>
            </a:glow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98E667E-22EC-40E3-B726-3DFA8302F8B9}"/>
              </a:ext>
            </a:extLst>
          </p:cNvPr>
          <p:cNvSpPr/>
          <p:nvPr/>
        </p:nvSpPr>
        <p:spPr>
          <a:xfrm>
            <a:off x="786361" y="1442420"/>
            <a:ext cx="416427" cy="178810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D958565-21CD-687D-5B78-67107A980EBB}"/>
              </a:ext>
            </a:extLst>
          </p:cNvPr>
          <p:cNvSpPr txBox="1">
            <a:spLocks/>
          </p:cNvSpPr>
          <p:nvPr/>
        </p:nvSpPr>
        <p:spPr>
          <a:xfrm>
            <a:off x="179214" y="3669019"/>
            <a:ext cx="6621566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914218" rtl="0" eaLnBrk="1" latinLnBrk="0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None/>
              <a:defRPr lang="en-US" sz="3000" b="0" kern="120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1800" b="1" dirty="0">
                <a:solidFill>
                  <a:srgbClr val="FF0000"/>
                </a:solidFill>
                <a:latin typeface="Verdana"/>
                <a:ea typeface="Verdana"/>
              </a:rPr>
              <a:t> Workstation Content Break Down L1-060-10/20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B605671-094E-48E7-AEFB-E0A9B643890D}"/>
              </a:ext>
            </a:extLst>
          </p:cNvPr>
          <p:cNvCxnSpPr>
            <a:cxnSpLocks/>
          </p:cNvCxnSpPr>
          <p:nvPr/>
        </p:nvCxnSpPr>
        <p:spPr>
          <a:xfrm flipV="1">
            <a:off x="6749993" y="1129517"/>
            <a:ext cx="2340939" cy="9197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6293DF5-B4B3-4BFB-A39C-52706FA7D8DB}"/>
              </a:ext>
            </a:extLst>
          </p:cNvPr>
          <p:cNvSpPr txBox="1"/>
          <p:nvPr/>
        </p:nvSpPr>
        <p:spPr>
          <a:xfrm>
            <a:off x="8938780" y="348199"/>
            <a:ext cx="2857500" cy="2325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lang="en-US" sz="4000" b="1" i="0" u="none" strike="noStrike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1)Insert SAB Bracket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</a:rPr>
              <a:t>2)Insert/Torque 40% +20% Seatbelt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</a:rPr>
              <a:t>3)Attach Halo Plastic (LH/Ctr) 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</a:rPr>
              <a:t>4)Attach RH-LH I/B side shield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</a:rPr>
              <a:t>5)EZE Button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462B19-79C3-4F8B-AB71-791BFE485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807" y="3612828"/>
            <a:ext cx="5122505" cy="270595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982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A4FBF0-DC60-46B0-A457-2DDAB1B2A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94" y="2538084"/>
            <a:ext cx="5397722" cy="2146462"/>
          </a:xfrm>
          <a:prstGeom prst="rect">
            <a:avLst/>
          </a:prstGeom>
          <a:noFill/>
          <a:effectLst>
            <a:glow rad="63500">
              <a:schemeClr val="tx1"/>
            </a:glow>
            <a:outerShdw blurRad="76200" dir="18900000" sy="23000" kx="-1200000" algn="bl" rotWithShape="0">
              <a:schemeClr val="tx1">
                <a:alpha val="60000"/>
              </a:scheme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A10DD8-9909-456D-8F4A-4A87E8637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083" y="2538084"/>
            <a:ext cx="5306678" cy="2146462"/>
          </a:xfrm>
          <a:prstGeom prst="rect">
            <a:avLst/>
          </a:prstGeom>
          <a:noFill/>
          <a:effectLst>
            <a:glow rad="63500">
              <a:schemeClr val="tx1"/>
            </a:glow>
            <a:outerShdw blurRad="76200" dir="18900000" sy="23000" kx="-1200000" algn="bl" rotWithShape="0">
              <a:schemeClr val="tx1">
                <a:alpha val="60000"/>
              </a:scheme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E0D1F5D-87EA-4203-8021-8AFC2231A642}"/>
              </a:ext>
            </a:extLst>
          </p:cNvPr>
          <p:cNvSpPr txBox="1">
            <a:spLocks/>
          </p:cNvSpPr>
          <p:nvPr/>
        </p:nvSpPr>
        <p:spPr>
          <a:xfrm>
            <a:off x="2266998" y="1709685"/>
            <a:ext cx="2009468" cy="6527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90000"/>
              </a:prstClr>
            </a:outerShdw>
          </a:effectLst>
          <a:scene3d>
            <a:camera prst="perspectiveBelow"/>
            <a:lightRig rig="threePt" dir="t"/>
          </a:scene3d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lang="en-US" sz="3000" b="1" kern="12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rgbClr val="C00000"/>
                </a:solidFill>
              </a:rPr>
              <a:t>L1-060-10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115273-824A-4E53-B83B-6E9FB5A46E29}"/>
              </a:ext>
            </a:extLst>
          </p:cNvPr>
          <p:cNvSpPr txBox="1">
            <a:spLocks/>
          </p:cNvSpPr>
          <p:nvPr/>
        </p:nvSpPr>
        <p:spPr>
          <a:xfrm>
            <a:off x="7877524" y="1749268"/>
            <a:ext cx="2009468" cy="6527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90000"/>
              </a:prstClr>
            </a:outerShdw>
          </a:effectLst>
          <a:scene3d>
            <a:camera prst="perspectiveBelow"/>
            <a:lightRig rig="threePt" dir="t"/>
          </a:scene3d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lang="en-US" sz="3000" b="1" kern="120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rgbClr val="C00000"/>
                </a:solidFill>
              </a:rPr>
              <a:t>L1-060-20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C16E7F-EBD6-F9E6-EF76-4505017F8A20}"/>
              </a:ext>
            </a:extLst>
          </p:cNvPr>
          <p:cNvSpPr txBox="1">
            <a:spLocks/>
          </p:cNvSpPr>
          <p:nvPr/>
        </p:nvSpPr>
        <p:spPr>
          <a:xfrm>
            <a:off x="3593370" y="828835"/>
            <a:ext cx="5819982" cy="4247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lang="en-US" sz="3000" b="1" kern="12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rgbClr val="FF0000"/>
                </a:solidFill>
                <a:latin typeface="Verdana"/>
                <a:ea typeface="Verdana"/>
                <a:cs typeface="Arial"/>
              </a:rPr>
              <a:t>Workstation Move Requirements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0148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>
            <a:extLst>
              <a:ext uri="{FF2B5EF4-FFF2-40B4-BE49-F238E27FC236}">
                <a16:creationId xmlns:a16="http://schemas.microsoft.com/office/drawing/2014/main" id="{EDF62727-9DA0-4071-9D3A-DAF53B4C2653}"/>
              </a:ext>
            </a:extLst>
          </p:cNvPr>
          <p:cNvSpPr/>
          <p:nvPr/>
        </p:nvSpPr>
        <p:spPr>
          <a:xfrm>
            <a:off x="944881" y="-371475"/>
            <a:ext cx="45719" cy="6668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93329-3EFE-4D7D-A4AA-ACD7B731A0FB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606611" y="1427607"/>
            <a:ext cx="2297855" cy="8439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517FAB-45F2-4F81-B9BC-F2DFC1756D38}"/>
              </a:ext>
            </a:extLst>
          </p:cNvPr>
          <p:cNvCxnSpPr>
            <a:cxnSpLocks/>
          </p:cNvCxnSpPr>
          <p:nvPr/>
        </p:nvCxnSpPr>
        <p:spPr>
          <a:xfrm flipV="1">
            <a:off x="9669343" y="2200235"/>
            <a:ext cx="995547" cy="1462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620C102-3F6A-12A0-AAAA-F9209EA8098D}"/>
              </a:ext>
            </a:extLst>
          </p:cNvPr>
          <p:cNvGrpSpPr/>
          <p:nvPr/>
        </p:nvGrpSpPr>
        <p:grpSpPr>
          <a:xfrm>
            <a:off x="6695704" y="3622724"/>
            <a:ext cx="5122505" cy="2705956"/>
            <a:chOff x="6695704" y="3622724"/>
            <a:chExt cx="5122505" cy="270595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462B19-79C3-4F8B-AB71-791BFE485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95704" y="3622724"/>
              <a:ext cx="5122505" cy="2705956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60000"/>
                </a:prstClr>
              </a:outerShdw>
            </a:effec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BDE11FD-C63D-483E-867D-2AB6BBF1E1EA}"/>
                </a:ext>
              </a:extLst>
            </p:cNvPr>
            <p:cNvSpPr/>
            <p:nvPr/>
          </p:nvSpPr>
          <p:spPr>
            <a:xfrm>
              <a:off x="9256957" y="4524994"/>
              <a:ext cx="284274" cy="151157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0DA45AD-FB58-4D9E-9C2F-A41D04ECC656}"/>
              </a:ext>
            </a:extLst>
          </p:cNvPr>
          <p:cNvSpPr txBox="1"/>
          <p:nvPr/>
        </p:nvSpPr>
        <p:spPr>
          <a:xfrm>
            <a:off x="8904466" y="417471"/>
            <a:ext cx="2747997" cy="202027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lang="en-US" sz="4000" b="1" i="0" u="none" strike="noStrike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dirty="0">
                <a:solidFill>
                  <a:srgbClr val="FF0000"/>
                </a:solidFill>
              </a:rPr>
              <a:t>1)Scan Rh + LH Wire Harness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2)Attach RH Back Wire harness to back frame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FD9128-5895-45FC-B715-6EF341F56BC7}"/>
              </a:ext>
            </a:extLst>
          </p:cNvPr>
          <p:cNvSpPr txBox="1"/>
          <p:nvPr/>
        </p:nvSpPr>
        <p:spPr>
          <a:xfrm>
            <a:off x="2292534" y="4441312"/>
            <a:ext cx="2516779" cy="1025774"/>
          </a:xfrm>
          <a:prstGeom prst="rect">
            <a:avLst/>
          </a:prstGeom>
          <a:solidFill>
            <a:srgbClr val="F60109"/>
          </a:solidFill>
          <a:ln w="38100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chemeClr val="bg1"/>
                </a:solidFill>
              </a:rPr>
              <a:t>1)Scan LH Wire Harness</a:t>
            </a:r>
          </a:p>
          <a:p>
            <a:r>
              <a:rPr lang="en-US" sz="1100" dirty="0">
                <a:solidFill>
                  <a:schemeClr val="bg1"/>
                </a:solidFill>
              </a:rPr>
              <a:t>2) Scan RH Wire harness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991C50-2BD0-419C-B58E-8C46E6D35764}"/>
              </a:ext>
            </a:extLst>
          </p:cNvPr>
          <p:cNvSpPr txBox="1"/>
          <p:nvPr/>
        </p:nvSpPr>
        <p:spPr>
          <a:xfrm>
            <a:off x="714466" y="4602480"/>
            <a:ext cx="1060994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u="sng" dirty="0"/>
              <a:t>LPS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99BA60-68E7-4CDC-8549-A85DB3401AB9}"/>
              </a:ext>
            </a:extLst>
          </p:cNvPr>
          <p:cNvSpPr txBox="1"/>
          <p:nvPr/>
        </p:nvSpPr>
        <p:spPr>
          <a:xfrm>
            <a:off x="5253447" y="4602480"/>
            <a:ext cx="1162593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u="sng" dirty="0"/>
              <a:t>Steps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7CB0C66-321C-8812-ABB8-D2E935BBA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664" y="5708487"/>
            <a:ext cx="1890630" cy="549275"/>
          </a:xfr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5119EFD-1DB0-7E7B-F92E-32080CB3BA85}"/>
              </a:ext>
            </a:extLst>
          </p:cNvPr>
          <p:cNvSpPr txBox="1">
            <a:spLocks/>
          </p:cNvSpPr>
          <p:nvPr/>
        </p:nvSpPr>
        <p:spPr>
          <a:xfrm>
            <a:off x="248487" y="3619538"/>
            <a:ext cx="623561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914218" rtl="0" eaLnBrk="1" latinLnBrk="0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None/>
              <a:defRPr lang="en-US" sz="3000" b="0" kern="120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1800" b="1" dirty="0">
                <a:solidFill>
                  <a:srgbClr val="FF0000"/>
                </a:solidFill>
                <a:latin typeface="Verdana"/>
                <a:ea typeface="Verdana"/>
              </a:rPr>
              <a:t> Workstation Content Break Down L1-080-10</a:t>
            </a:r>
            <a:endParaRPr lang="en-US" sz="1800" b="1" dirty="0">
              <a:solidFill>
                <a:srgbClr val="FF0000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104E1D-8AFA-4F85-EAB8-F6D0320D36AF}"/>
              </a:ext>
            </a:extLst>
          </p:cNvPr>
          <p:cNvGrpSpPr/>
          <p:nvPr/>
        </p:nvGrpSpPr>
        <p:grpSpPr>
          <a:xfrm>
            <a:off x="418402" y="237723"/>
            <a:ext cx="6395544" cy="3090051"/>
            <a:chOff x="418402" y="237723"/>
            <a:chExt cx="6395544" cy="3090051"/>
          </a:xfrm>
        </p:grpSpPr>
        <p:pic>
          <p:nvPicPr>
            <p:cNvPr id="6" name="Picture 16">
              <a:extLst>
                <a:ext uri="{FF2B5EF4-FFF2-40B4-BE49-F238E27FC236}">
                  <a16:creationId xmlns:a16="http://schemas.microsoft.com/office/drawing/2014/main" id="{0D4D173F-CCD8-12D6-47AB-455347486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402" y="237723"/>
              <a:ext cx="6395544" cy="3090051"/>
            </a:xfrm>
            <a:prstGeom prst="rect">
              <a:avLst/>
            </a:prstGeom>
            <a:noFill/>
            <a:effectLst>
              <a:glow rad="63500">
                <a:srgbClr val="FF0000"/>
              </a:glow>
              <a:outerShdw blurRad="76200" dir="13500000" sy="23000" kx="1200000" algn="br" rotWithShape="0">
                <a:prstClr val="black">
                  <a:alpha val="60000"/>
                </a:prstClr>
              </a:outerShdw>
            </a:effectLst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09B8A3E-C8ED-26EE-BE9C-7ED2D39B72E6}"/>
                </a:ext>
              </a:extLst>
            </p:cNvPr>
            <p:cNvSpPr/>
            <p:nvPr/>
          </p:nvSpPr>
          <p:spPr>
            <a:xfrm>
              <a:off x="1241582" y="1383043"/>
              <a:ext cx="287778" cy="1748516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7131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96510DE-172D-49DD-BAF8-8B754A5789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62575" y="406400"/>
            <a:ext cx="6829425" cy="652463"/>
          </a:xfrm>
          <a:scene3d>
            <a:camera prst="perspectiveBelow"/>
            <a:lightRig rig="threePt" dir="t"/>
          </a:scene3d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L1-080-10 </a:t>
            </a:r>
            <a:r>
              <a:rPr lang="en-US" b="1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Station Moves Overview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B9A67-F12F-4A3D-8FD1-70DFD77B9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753" y="1343025"/>
            <a:ext cx="8996494" cy="3545256"/>
          </a:xfrm>
          <a:prstGeom prst="rect">
            <a:avLst/>
          </a:prstGeom>
          <a:noFill/>
          <a:effectLst>
            <a:glow rad="63500">
              <a:schemeClr val="tx1"/>
            </a:glow>
            <a:outerShdw blurRad="76200" dir="18900000" sy="23000" kx="-1200000" algn="bl" rotWithShape="0">
              <a:schemeClr val="tx1">
                <a:alpha val="60000"/>
              </a:scheme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BFD6507-0DC5-D76E-BAC9-2B148CB2EB6D}"/>
              </a:ext>
            </a:extLst>
          </p:cNvPr>
          <p:cNvSpPr txBox="1">
            <a:spLocks/>
          </p:cNvSpPr>
          <p:nvPr/>
        </p:nvSpPr>
        <p:spPr>
          <a:xfrm>
            <a:off x="3296487" y="630913"/>
            <a:ext cx="5819982" cy="4247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lang="en-US" sz="3000" b="1" kern="12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rgbClr val="FF0000"/>
                </a:solidFill>
                <a:latin typeface="Verdana"/>
                <a:ea typeface="Verdana"/>
                <a:cs typeface="Arial"/>
              </a:rPr>
              <a:t>Workstation Move Requirements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3041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3127C5E-AC20-AD3C-25AE-86BF1B57C2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6184" y="5708487"/>
            <a:ext cx="1940110" cy="549275"/>
          </a:xfr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EDF62727-9DA0-4071-9D3A-DAF53B4C2653}"/>
              </a:ext>
            </a:extLst>
          </p:cNvPr>
          <p:cNvSpPr/>
          <p:nvPr/>
        </p:nvSpPr>
        <p:spPr>
          <a:xfrm>
            <a:off x="944881" y="-371475"/>
            <a:ext cx="45719" cy="6668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93329-3EFE-4D7D-A4AA-ACD7B731A0FB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705572" y="1388022"/>
            <a:ext cx="2297855" cy="8439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517FAB-45F2-4F81-B9BC-F2DFC1756D38}"/>
              </a:ext>
            </a:extLst>
          </p:cNvPr>
          <p:cNvCxnSpPr>
            <a:cxnSpLocks/>
          </p:cNvCxnSpPr>
          <p:nvPr/>
        </p:nvCxnSpPr>
        <p:spPr>
          <a:xfrm flipV="1">
            <a:off x="9461525" y="2180443"/>
            <a:ext cx="1203365" cy="14818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E11FD-C63D-483E-867D-2AB6BBF1E1EA}"/>
              </a:ext>
            </a:extLst>
          </p:cNvPr>
          <p:cNvSpPr/>
          <p:nvPr/>
        </p:nvSpPr>
        <p:spPr>
          <a:xfrm>
            <a:off x="9132076" y="4023807"/>
            <a:ext cx="284274" cy="15115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DA45AD-FB58-4D9E-9C2F-A41D04ECC656}"/>
              </a:ext>
            </a:extLst>
          </p:cNvPr>
          <p:cNvSpPr txBox="1"/>
          <p:nvPr/>
        </p:nvSpPr>
        <p:spPr>
          <a:xfrm>
            <a:off x="9003427" y="377886"/>
            <a:ext cx="2747997" cy="202027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lang="en-US" sz="4000" b="1" i="0" u="none" strike="noStrike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dirty="0">
                <a:solidFill>
                  <a:srgbClr val="FF0000"/>
                </a:solidFill>
              </a:rPr>
              <a:t>1)Attach LH Back Wire harness to back frame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FE8249-10F4-457A-BD64-B641315F5451}"/>
              </a:ext>
            </a:extLst>
          </p:cNvPr>
          <p:cNvSpPr txBox="1"/>
          <p:nvPr/>
        </p:nvSpPr>
        <p:spPr>
          <a:xfrm>
            <a:off x="2213461" y="4441312"/>
            <a:ext cx="2516779" cy="873374"/>
          </a:xfrm>
          <a:prstGeom prst="rect">
            <a:avLst/>
          </a:prstGeom>
          <a:solidFill>
            <a:srgbClr val="F60109"/>
          </a:solidFill>
          <a:ln w="38100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chemeClr val="bg1"/>
                </a:solidFill>
              </a:rPr>
              <a:t>Remove All Steps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5FD975-B5ED-43CE-BCB5-4CD5EE7724CF}"/>
              </a:ext>
            </a:extLst>
          </p:cNvPr>
          <p:cNvSpPr txBox="1"/>
          <p:nvPr/>
        </p:nvSpPr>
        <p:spPr>
          <a:xfrm>
            <a:off x="676366" y="4634159"/>
            <a:ext cx="1060994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u="sng" dirty="0"/>
              <a:t>LPS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89B60B-F437-4927-8198-2CAA0439B5E3}"/>
              </a:ext>
            </a:extLst>
          </p:cNvPr>
          <p:cNvSpPr txBox="1"/>
          <p:nvPr/>
        </p:nvSpPr>
        <p:spPr>
          <a:xfrm>
            <a:off x="5215347" y="4634159"/>
            <a:ext cx="1162593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u="sng" dirty="0"/>
              <a:t>Steps</a:t>
            </a:r>
          </a:p>
        </p:txBody>
      </p:sp>
      <p:pic>
        <p:nvPicPr>
          <p:cNvPr id="23" name="Picture 16">
            <a:extLst>
              <a:ext uri="{FF2B5EF4-FFF2-40B4-BE49-F238E27FC236}">
                <a16:creationId xmlns:a16="http://schemas.microsoft.com/office/drawing/2014/main" id="{FF0806C3-0995-201F-E00D-D0453F906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06" y="336684"/>
            <a:ext cx="6395544" cy="3090051"/>
          </a:xfrm>
          <a:prstGeom prst="rect">
            <a:avLst/>
          </a:prstGeom>
          <a:noFill/>
          <a:effectLst>
            <a:glow rad="63500">
              <a:srgbClr val="FF0000"/>
            </a:glow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7C7CD68-291B-9AB8-D4B4-BC099F11AB6A}"/>
              </a:ext>
            </a:extLst>
          </p:cNvPr>
          <p:cNvSpPr/>
          <p:nvPr/>
        </p:nvSpPr>
        <p:spPr>
          <a:xfrm>
            <a:off x="1479089" y="1620549"/>
            <a:ext cx="228402" cy="14714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E5A7AC1-3056-A014-2B91-DE214203AF35}"/>
              </a:ext>
            </a:extLst>
          </p:cNvPr>
          <p:cNvSpPr txBox="1">
            <a:spLocks/>
          </p:cNvSpPr>
          <p:nvPr/>
        </p:nvSpPr>
        <p:spPr>
          <a:xfrm>
            <a:off x="406825" y="3688811"/>
            <a:ext cx="623561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914218" rtl="0" eaLnBrk="1" latinLnBrk="0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None/>
              <a:defRPr lang="en-US" sz="3000" b="0" kern="120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1800" b="1" dirty="0">
                <a:solidFill>
                  <a:srgbClr val="FF0000"/>
                </a:solidFill>
                <a:latin typeface="Verdana"/>
                <a:ea typeface="Verdana"/>
              </a:rPr>
              <a:t> Workstation Content Break Down L1-100-10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462B19-79C3-4F8B-AB71-791BFE485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496" y="3583139"/>
            <a:ext cx="5122505" cy="270595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2D54577-34B8-4EDE-819A-A6836A634F6D}"/>
              </a:ext>
            </a:extLst>
          </p:cNvPr>
          <p:cNvSpPr/>
          <p:nvPr/>
        </p:nvSpPr>
        <p:spPr>
          <a:xfrm>
            <a:off x="8891271" y="4500313"/>
            <a:ext cx="337259" cy="1453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3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53F43F-225D-0279-83F6-25E0A494B8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048833" y="5797552"/>
            <a:ext cx="1702604" cy="549275"/>
          </a:xfr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EDF62727-9DA0-4071-9D3A-DAF53B4C2653}"/>
              </a:ext>
            </a:extLst>
          </p:cNvPr>
          <p:cNvSpPr/>
          <p:nvPr/>
        </p:nvSpPr>
        <p:spPr>
          <a:xfrm>
            <a:off x="944881" y="-371475"/>
            <a:ext cx="45719" cy="6668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462B19-79C3-4F8B-AB71-791BFE485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15" y="3626113"/>
            <a:ext cx="5122505" cy="270595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60000"/>
              </a:prstClr>
            </a:outerShdw>
          </a:effec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93329-3EFE-4D7D-A4AA-ACD7B731A0FB}"/>
              </a:ext>
            </a:extLst>
          </p:cNvPr>
          <p:cNvCxnSpPr>
            <a:cxnSpLocks/>
            <a:stCxn id="4" idx="0"/>
            <a:endCxn id="16" idx="2"/>
          </p:cNvCxnSpPr>
          <p:nvPr/>
        </p:nvCxnSpPr>
        <p:spPr>
          <a:xfrm flipH="1" flipV="1">
            <a:off x="2188017" y="2486825"/>
            <a:ext cx="1030551" cy="11392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E11FD-C63D-483E-867D-2AB6BBF1E1EA}"/>
              </a:ext>
            </a:extLst>
          </p:cNvPr>
          <p:cNvSpPr/>
          <p:nvPr/>
        </p:nvSpPr>
        <p:spPr>
          <a:xfrm>
            <a:off x="2509585" y="4515394"/>
            <a:ext cx="331173" cy="15115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DA45AD-FB58-4D9E-9C2F-A41D04ECC656}"/>
              </a:ext>
            </a:extLst>
          </p:cNvPr>
          <p:cNvSpPr txBox="1"/>
          <p:nvPr/>
        </p:nvSpPr>
        <p:spPr>
          <a:xfrm>
            <a:off x="814018" y="466554"/>
            <a:ext cx="2747997" cy="202027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lang="en-US" sz="4000" b="1" i="0" u="none" strike="noStrike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dirty="0">
                <a:solidFill>
                  <a:srgbClr val="FF0000"/>
                </a:solidFill>
              </a:rPr>
              <a:t>1)Attach LH+RH Cushion Wire harness to Cushion frame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D07E66-F5EB-45AA-AC14-D60713F0CE57}"/>
              </a:ext>
            </a:extLst>
          </p:cNvPr>
          <p:cNvCxnSpPr>
            <a:cxnSpLocks/>
          </p:cNvCxnSpPr>
          <p:nvPr/>
        </p:nvCxnSpPr>
        <p:spPr>
          <a:xfrm flipH="1" flipV="1">
            <a:off x="3542224" y="1308352"/>
            <a:ext cx="2005164" cy="12237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05BB61B-73F9-450C-82F0-D6C9FEAFB0B1}"/>
              </a:ext>
            </a:extLst>
          </p:cNvPr>
          <p:cNvSpPr txBox="1"/>
          <p:nvPr/>
        </p:nvSpPr>
        <p:spPr>
          <a:xfrm>
            <a:off x="7524441" y="4351554"/>
            <a:ext cx="2516779" cy="873374"/>
          </a:xfrm>
          <a:prstGeom prst="rect">
            <a:avLst/>
          </a:prstGeom>
          <a:solidFill>
            <a:srgbClr val="F60109"/>
          </a:solidFill>
          <a:ln w="381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chemeClr val="bg1"/>
                </a:solidFill>
              </a:rPr>
              <a:t>All Steps Remain the Same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E66E83-6B60-4225-9218-BABCA6689C58}"/>
              </a:ext>
            </a:extLst>
          </p:cNvPr>
          <p:cNvSpPr txBox="1"/>
          <p:nvPr/>
        </p:nvSpPr>
        <p:spPr>
          <a:xfrm>
            <a:off x="5997242" y="4544401"/>
            <a:ext cx="1060994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u="sng" dirty="0"/>
              <a:t>LPS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970C52-874E-4EB3-A51A-7210F10987F6}"/>
              </a:ext>
            </a:extLst>
          </p:cNvPr>
          <p:cNvSpPr txBox="1"/>
          <p:nvPr/>
        </p:nvSpPr>
        <p:spPr>
          <a:xfrm>
            <a:off x="10536223" y="4544401"/>
            <a:ext cx="1162593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u="sng" dirty="0"/>
              <a:t>Steps</a:t>
            </a:r>
          </a:p>
        </p:txBody>
      </p:sp>
      <p:pic>
        <p:nvPicPr>
          <p:cNvPr id="21" name="Picture 16">
            <a:extLst>
              <a:ext uri="{FF2B5EF4-FFF2-40B4-BE49-F238E27FC236}">
                <a16:creationId xmlns:a16="http://schemas.microsoft.com/office/drawing/2014/main" id="{7A9984E5-CF9F-83D8-F40E-56F703033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662" y="396061"/>
            <a:ext cx="6395544" cy="3090051"/>
          </a:xfrm>
          <a:prstGeom prst="rect">
            <a:avLst/>
          </a:prstGeom>
          <a:noFill/>
          <a:effectLst>
            <a:glow rad="63500">
              <a:srgbClr val="FF0000"/>
            </a:glow>
            <a:outerShdw blurRad="76200" dir="18900000" sy="23000" kx="-1200000" algn="bl" rotWithShape="0">
              <a:prstClr val="black">
                <a:alpha val="6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4E49AAA-EA02-5766-9827-93A0FB618E2C}"/>
              </a:ext>
            </a:extLst>
          </p:cNvPr>
          <p:cNvSpPr/>
          <p:nvPr/>
        </p:nvSpPr>
        <p:spPr>
          <a:xfrm>
            <a:off x="6644855" y="1363251"/>
            <a:ext cx="456012" cy="19167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BCE4E27-7C91-B752-04E4-D6173E124845}"/>
              </a:ext>
            </a:extLst>
          </p:cNvPr>
          <p:cNvSpPr txBox="1">
            <a:spLocks/>
          </p:cNvSpPr>
          <p:nvPr/>
        </p:nvSpPr>
        <p:spPr>
          <a:xfrm>
            <a:off x="5651760" y="3659123"/>
            <a:ext cx="6621566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914218" rtl="0" eaLnBrk="1" latinLnBrk="0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None/>
              <a:defRPr lang="en-US" sz="3000" b="0" kern="120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1800" b="1" dirty="0">
                <a:solidFill>
                  <a:srgbClr val="FF0000"/>
                </a:solidFill>
                <a:latin typeface="Verdana"/>
                <a:ea typeface="Verdana"/>
              </a:rPr>
              <a:t> Workstation </a:t>
            </a:r>
            <a:r>
              <a:rPr lang="en-US" sz="1600" b="1" dirty="0">
                <a:solidFill>
                  <a:srgbClr val="FF0000"/>
                </a:solidFill>
                <a:latin typeface="Verdana"/>
                <a:ea typeface="Verdana"/>
              </a:rPr>
              <a:t>Content</a:t>
            </a:r>
            <a:r>
              <a:rPr lang="en-US" sz="1800" b="1" dirty="0">
                <a:solidFill>
                  <a:srgbClr val="FF0000"/>
                </a:solidFill>
                <a:latin typeface="Verdana"/>
                <a:ea typeface="Verdana"/>
              </a:rPr>
              <a:t> Break Down L1-120-10/20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8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25142B-E822-D83C-C685-8914B4650E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187379" y="5748072"/>
            <a:ext cx="1593748" cy="549275"/>
          </a:xfr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EDF62727-9DA0-4071-9D3A-DAF53B4C2653}"/>
              </a:ext>
            </a:extLst>
          </p:cNvPr>
          <p:cNvSpPr/>
          <p:nvPr/>
        </p:nvSpPr>
        <p:spPr>
          <a:xfrm>
            <a:off x="944881" y="-371475"/>
            <a:ext cx="45719" cy="6668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93329-3EFE-4D7D-A4AA-ACD7B731A0FB}"/>
              </a:ext>
            </a:extLst>
          </p:cNvPr>
          <p:cNvCxnSpPr>
            <a:cxnSpLocks/>
            <a:endCxn id="17" idx="2"/>
          </p:cNvCxnSpPr>
          <p:nvPr/>
        </p:nvCxnSpPr>
        <p:spPr>
          <a:xfrm flipH="1" flipV="1">
            <a:off x="2175626" y="2847849"/>
            <a:ext cx="753055" cy="8277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C4F0EA6-F326-01C0-C375-A0E4D8314D27}"/>
              </a:ext>
            </a:extLst>
          </p:cNvPr>
          <p:cNvGrpSpPr/>
          <p:nvPr/>
        </p:nvGrpSpPr>
        <p:grpSpPr>
          <a:xfrm>
            <a:off x="716693" y="3626113"/>
            <a:ext cx="5122505" cy="2705956"/>
            <a:chOff x="172407" y="3319334"/>
            <a:chExt cx="5122505" cy="270595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462B19-79C3-4F8B-AB71-791BFE485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407" y="3319334"/>
              <a:ext cx="5122505" cy="270595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60000"/>
                </a:prstClr>
              </a:outerShdw>
            </a:effec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BDE11FD-C63D-483E-867D-2AB6BBF1E1EA}"/>
                </a:ext>
              </a:extLst>
            </p:cNvPr>
            <p:cNvSpPr/>
            <p:nvPr/>
          </p:nvSpPr>
          <p:spPr>
            <a:xfrm>
              <a:off x="1777027" y="4244653"/>
              <a:ext cx="223224" cy="130497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D07E66-F5EB-45AA-AC14-D60713F0CE57}"/>
              </a:ext>
            </a:extLst>
          </p:cNvPr>
          <p:cNvCxnSpPr>
            <a:cxnSpLocks/>
            <a:endCxn id="17" idx="3"/>
          </p:cNvCxnSpPr>
          <p:nvPr/>
        </p:nvCxnSpPr>
        <p:spPr>
          <a:xfrm flipH="1" flipV="1">
            <a:off x="3403064" y="1647290"/>
            <a:ext cx="2431311" cy="9144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C871B5A-3CF3-41DD-8453-6D2B3F3DBCDE}"/>
              </a:ext>
            </a:extLst>
          </p:cNvPr>
          <p:cNvSpPr txBox="1"/>
          <p:nvPr/>
        </p:nvSpPr>
        <p:spPr>
          <a:xfrm>
            <a:off x="948188" y="446731"/>
            <a:ext cx="2454876" cy="240111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lang="en-US" sz="4000" b="1" i="0" u="none" strike="noStrike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400" dirty="0">
                <a:solidFill>
                  <a:srgbClr val="FF0000"/>
                </a:solidFill>
                <a:latin typeface="Arial"/>
                <a:cs typeface="Arial"/>
              </a:rPr>
              <a:t>1)Scan/Wire harness (Validation)</a:t>
            </a:r>
            <a:endParaRPr lang="en-US" dirty="0">
              <a:latin typeface="Arial"/>
              <a:cs typeface="Arial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Arial"/>
                <a:cs typeface="Arial"/>
              </a:rPr>
              <a:t>2)Retractor Omega Install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Arial"/>
                <a:cs typeface="Arial"/>
              </a:rPr>
              <a:t>3)Retractor Install/Torque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Arial"/>
                <a:cs typeface="Arial"/>
              </a:rPr>
              <a:t>4)Halo Plastic Install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Arial"/>
                <a:cs typeface="Arial"/>
              </a:rPr>
              <a:t>5)Bezel Support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Arial"/>
                <a:cs typeface="Arial"/>
              </a:rPr>
              <a:t>6)Hand Start/Scan (RH SAB)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Arial"/>
                <a:cs typeface="Arial"/>
              </a:rPr>
              <a:t>7)Attach Wire Harness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Arial"/>
                <a:cs typeface="Arial"/>
              </a:rPr>
              <a:t>8)E-Strap Installation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E98116-8CC8-4D07-A195-43711FF23A62}"/>
              </a:ext>
            </a:extLst>
          </p:cNvPr>
          <p:cNvSpPr txBox="1"/>
          <p:nvPr/>
        </p:nvSpPr>
        <p:spPr>
          <a:xfrm>
            <a:off x="7525492" y="4311601"/>
            <a:ext cx="2516779" cy="1025774"/>
          </a:xfrm>
          <a:prstGeom prst="rect">
            <a:avLst/>
          </a:prstGeom>
          <a:solidFill>
            <a:srgbClr val="F60109"/>
          </a:solidFill>
          <a:ln w="381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chemeClr val="bg1"/>
                </a:solidFill>
              </a:rPr>
              <a:t>All Steps Remain the same</a:t>
            </a:r>
          </a:p>
          <a:p>
            <a:r>
              <a:rPr lang="en-US" sz="1100" u="sng" dirty="0">
                <a:solidFill>
                  <a:schemeClr val="bg1"/>
                </a:solidFill>
              </a:rPr>
              <a:t>Additions in order</a:t>
            </a:r>
          </a:p>
          <a:p>
            <a:r>
              <a:rPr lang="en-US" sz="1100" dirty="0">
                <a:solidFill>
                  <a:schemeClr val="bg1"/>
                </a:solidFill>
              </a:rPr>
              <a:t>Scan RH SAB</a:t>
            </a:r>
          </a:p>
          <a:p>
            <a:r>
              <a:rPr lang="en-US" sz="1100" dirty="0">
                <a:solidFill>
                  <a:schemeClr val="bg1"/>
                </a:solidFill>
              </a:rPr>
              <a:t>Rivet RH Emergency E-Strap (3 Steps)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8C056E-2271-4EE6-9929-72314915B77B}"/>
              </a:ext>
            </a:extLst>
          </p:cNvPr>
          <p:cNvSpPr txBox="1"/>
          <p:nvPr/>
        </p:nvSpPr>
        <p:spPr>
          <a:xfrm>
            <a:off x="6095866" y="4532146"/>
            <a:ext cx="1060994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u="sng" dirty="0"/>
              <a:t>LPS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49FBB4-C14B-46DE-901E-33EDA63D261C}"/>
              </a:ext>
            </a:extLst>
          </p:cNvPr>
          <p:cNvSpPr txBox="1"/>
          <p:nvPr/>
        </p:nvSpPr>
        <p:spPr>
          <a:xfrm>
            <a:off x="10377548" y="4581626"/>
            <a:ext cx="1162593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u="sng" dirty="0"/>
              <a:t>Steps</a:t>
            </a:r>
          </a:p>
        </p:txBody>
      </p:sp>
      <p:pic>
        <p:nvPicPr>
          <p:cNvPr id="22" name="Picture 16">
            <a:extLst>
              <a:ext uri="{FF2B5EF4-FFF2-40B4-BE49-F238E27FC236}">
                <a16:creationId xmlns:a16="http://schemas.microsoft.com/office/drawing/2014/main" id="{58EA0E92-D61C-AF0F-C1BE-4C8D8B3F9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831" y="415853"/>
            <a:ext cx="6395544" cy="3090051"/>
          </a:xfrm>
          <a:prstGeom prst="rect">
            <a:avLst/>
          </a:prstGeom>
          <a:noFill/>
          <a:effectLst>
            <a:glow rad="63500">
              <a:srgbClr val="FF0000"/>
            </a:glow>
            <a:outerShdw blurRad="76200" dir="18900000" sy="23000" kx="-1200000" algn="bl" rotWithShape="0">
              <a:prstClr val="black">
                <a:alpha val="6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98E667E-22EC-40E3-B726-3DFA8302F8B9}"/>
              </a:ext>
            </a:extLst>
          </p:cNvPr>
          <p:cNvSpPr/>
          <p:nvPr/>
        </p:nvSpPr>
        <p:spPr>
          <a:xfrm>
            <a:off x="7163584" y="1420624"/>
            <a:ext cx="193675" cy="164712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209B154-2583-C893-EEC4-23C59333B2B2}"/>
              </a:ext>
            </a:extLst>
          </p:cNvPr>
          <p:cNvSpPr txBox="1">
            <a:spLocks/>
          </p:cNvSpPr>
          <p:nvPr/>
        </p:nvSpPr>
        <p:spPr>
          <a:xfrm>
            <a:off x="5839786" y="3698708"/>
            <a:ext cx="6621566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914218" rtl="0" eaLnBrk="1" latinLnBrk="0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None/>
              <a:defRPr lang="en-US" sz="3000" b="0" kern="120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1800" b="1" dirty="0">
                <a:solidFill>
                  <a:srgbClr val="FF0000"/>
                </a:solidFill>
                <a:latin typeface="Verdana"/>
                <a:ea typeface="Verdana"/>
              </a:rPr>
              <a:t> Workstation </a:t>
            </a:r>
            <a:r>
              <a:rPr lang="en-US" sz="1600" b="1" dirty="0">
                <a:solidFill>
                  <a:srgbClr val="FF0000"/>
                </a:solidFill>
                <a:latin typeface="Verdana"/>
                <a:ea typeface="Verdana"/>
              </a:rPr>
              <a:t>Content</a:t>
            </a:r>
            <a:r>
              <a:rPr lang="en-US" sz="1800" b="1" dirty="0">
                <a:solidFill>
                  <a:srgbClr val="FF0000"/>
                </a:solidFill>
                <a:latin typeface="Verdana"/>
                <a:ea typeface="Verdana"/>
              </a:rPr>
              <a:t> Break Down L1-140-10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>
            <a:extLst>
              <a:ext uri="{FF2B5EF4-FFF2-40B4-BE49-F238E27FC236}">
                <a16:creationId xmlns:a16="http://schemas.microsoft.com/office/drawing/2014/main" id="{EDF62727-9DA0-4071-9D3A-DAF53B4C2653}"/>
              </a:ext>
            </a:extLst>
          </p:cNvPr>
          <p:cNvSpPr/>
          <p:nvPr/>
        </p:nvSpPr>
        <p:spPr>
          <a:xfrm>
            <a:off x="944881" y="-371475"/>
            <a:ext cx="45719" cy="6668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52A7F964-75D0-4548-9080-94921F068A80}"/>
              </a:ext>
            </a:extLst>
          </p:cNvPr>
          <p:cNvSpPr txBox="1">
            <a:spLocks/>
          </p:cNvSpPr>
          <p:nvPr/>
        </p:nvSpPr>
        <p:spPr bwMode="white">
          <a:xfrm>
            <a:off x="2861162" y="5767371"/>
            <a:ext cx="11115677" cy="8158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lang="en-US" sz="5400" b="1" i="0" u="none" strike="noStrike" kern="120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6977901-2E6C-43C8-8113-F221E4017624}"/>
              </a:ext>
            </a:extLst>
          </p:cNvPr>
          <p:cNvSpPr txBox="1">
            <a:spLocks/>
          </p:cNvSpPr>
          <p:nvPr/>
        </p:nvSpPr>
        <p:spPr bwMode="white">
          <a:xfrm>
            <a:off x="3392957" y="154300"/>
            <a:ext cx="6829166" cy="652745"/>
          </a:xfrm>
          <a:prstGeom prst="rect">
            <a:avLst/>
          </a:prstGeom>
          <a:scene3d>
            <a:camera prst="perspectiveBelow"/>
            <a:lightRig rig="threePt" dir="t"/>
          </a:scene3d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lang="en-US" sz="5400" b="1" i="0" u="none" strike="noStrike" kern="120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L1-140-10 </a:t>
            </a:r>
            <a:r>
              <a:rPr lang="en-US" dirty="0">
                <a:solidFill>
                  <a:schemeClr val="bg1"/>
                </a:solidFill>
                <a:ea typeface="ＭＳ Ｐゴシック" pitchFamily="34" charset="-128"/>
              </a:rPr>
              <a:t>Station Moves Overview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9965CA-D809-487E-B028-3486DD1C3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58" y="1610664"/>
            <a:ext cx="4906140" cy="1953866"/>
          </a:xfrm>
          <a:prstGeom prst="rect">
            <a:avLst/>
          </a:prstGeom>
          <a:noFill/>
          <a:effectLst>
            <a:glow rad="63500">
              <a:schemeClr val="tx1"/>
            </a:glow>
            <a:outerShdw blurRad="76200" dir="18900000" sy="23000" kx="-1200000" algn="bl" rotWithShape="0">
              <a:schemeClr val="tx1">
                <a:alpha val="60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34B242-D18F-4DB0-9DBB-3BCBCC1DE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706" y="4333515"/>
            <a:ext cx="8188050" cy="1534886"/>
          </a:xfrm>
          <a:prstGeom prst="rect">
            <a:avLst/>
          </a:prstGeom>
          <a:noFill/>
          <a:effectLst>
            <a:glow rad="63500">
              <a:schemeClr val="tx1"/>
            </a:glow>
            <a:outerShdw blurRad="76200" dir="18900000" sy="23000" kx="-1200000" algn="bl" rotWithShape="0">
              <a:schemeClr val="tx1">
                <a:alpha val="60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D02F2F-A97F-4512-8880-87F3D7650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037" y="1610664"/>
            <a:ext cx="5578949" cy="1953866"/>
          </a:xfrm>
          <a:prstGeom prst="rect">
            <a:avLst/>
          </a:prstGeom>
          <a:noFill/>
          <a:effectLst>
            <a:glow rad="63500">
              <a:schemeClr val="tx1"/>
            </a:glow>
            <a:outerShdw blurRad="76200" dir="18900000" sy="23000" kx="-1200000" algn="bl" rotWithShape="0">
              <a:schemeClr val="tx1">
                <a:alpha val="60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CDE60-FA30-BBB6-C4B9-82EBB918355F}"/>
              </a:ext>
            </a:extLst>
          </p:cNvPr>
          <p:cNvSpPr txBox="1">
            <a:spLocks/>
          </p:cNvSpPr>
          <p:nvPr/>
        </p:nvSpPr>
        <p:spPr>
          <a:xfrm>
            <a:off x="3296487" y="630913"/>
            <a:ext cx="5819982" cy="4247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lang="en-US" sz="3000" b="1" kern="12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rgbClr val="FF0000"/>
                </a:solidFill>
                <a:latin typeface="Verdana"/>
                <a:ea typeface="Verdana"/>
                <a:cs typeface="Arial"/>
              </a:rPr>
              <a:t>Workstation Move Requirements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8725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>
            <a:extLst>
              <a:ext uri="{FF2B5EF4-FFF2-40B4-BE49-F238E27FC236}">
                <a16:creationId xmlns:a16="http://schemas.microsoft.com/office/drawing/2014/main" id="{EDF62727-9DA0-4071-9D3A-DAF53B4C2653}"/>
              </a:ext>
            </a:extLst>
          </p:cNvPr>
          <p:cNvSpPr/>
          <p:nvPr/>
        </p:nvSpPr>
        <p:spPr>
          <a:xfrm>
            <a:off x="944881" y="-371475"/>
            <a:ext cx="45719" cy="6668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462B19-79C3-4F8B-AB71-791BFE485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99" y="3619352"/>
            <a:ext cx="5122505" cy="270595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60000"/>
              </a:prstClr>
            </a:outerShdw>
          </a:effec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93329-3EFE-4D7D-A4AA-ACD7B731A0FB}"/>
              </a:ext>
            </a:extLst>
          </p:cNvPr>
          <p:cNvCxnSpPr>
            <a:cxnSpLocks/>
          </p:cNvCxnSpPr>
          <p:nvPr/>
        </p:nvCxnSpPr>
        <p:spPr>
          <a:xfrm flipH="1" flipV="1">
            <a:off x="1888639" y="2818161"/>
            <a:ext cx="783540" cy="801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E11FD-C63D-483E-867D-2AB6BBF1E1EA}"/>
              </a:ext>
            </a:extLst>
          </p:cNvPr>
          <p:cNvSpPr/>
          <p:nvPr/>
        </p:nvSpPr>
        <p:spPr>
          <a:xfrm>
            <a:off x="2091985" y="4534389"/>
            <a:ext cx="223224" cy="13049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D07E66-F5EB-45AA-AC14-D60713F0CE57}"/>
              </a:ext>
            </a:extLst>
          </p:cNvPr>
          <p:cNvCxnSpPr>
            <a:cxnSpLocks/>
          </p:cNvCxnSpPr>
          <p:nvPr/>
        </p:nvCxnSpPr>
        <p:spPr>
          <a:xfrm flipH="1" flipV="1">
            <a:off x="3116077" y="1617602"/>
            <a:ext cx="2431311" cy="9144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27E51C8-33EF-4C1A-811A-9FB099842D87}"/>
              </a:ext>
            </a:extLst>
          </p:cNvPr>
          <p:cNvSpPr txBox="1"/>
          <p:nvPr/>
        </p:nvSpPr>
        <p:spPr>
          <a:xfrm>
            <a:off x="809024" y="610248"/>
            <a:ext cx="2756667" cy="21976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1)Scan/Install Seatbelt (Ctr)</a:t>
            </a:r>
          </a:p>
          <a:p>
            <a:r>
              <a:rPr lang="en-US" dirty="0"/>
              <a:t>2)Center Side Shield Installation</a:t>
            </a:r>
          </a:p>
          <a:p>
            <a:r>
              <a:rPr lang="en-US" dirty="0"/>
              <a:t>3)Power 60/40 Seat Down</a:t>
            </a:r>
          </a:p>
          <a:p>
            <a:r>
              <a:rPr lang="en-US" dirty="0"/>
              <a:t>4)Hand Start/Scan (LH SAB)</a:t>
            </a:r>
          </a:p>
          <a:p>
            <a:r>
              <a:rPr lang="en-US" dirty="0"/>
              <a:t>5)Attach Wire Harness</a:t>
            </a:r>
          </a:p>
          <a:p>
            <a:r>
              <a:rPr lang="en-US" dirty="0"/>
              <a:t>6)E-Strap Installation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3AFAD9-6BFE-4B6D-B7CE-0BF33C833E1D}"/>
              </a:ext>
            </a:extLst>
          </p:cNvPr>
          <p:cNvSpPr txBox="1"/>
          <p:nvPr/>
        </p:nvSpPr>
        <p:spPr>
          <a:xfrm>
            <a:off x="7567426" y="4380801"/>
            <a:ext cx="2516779" cy="1025774"/>
          </a:xfrm>
          <a:prstGeom prst="rect">
            <a:avLst/>
          </a:prstGeom>
          <a:solidFill>
            <a:srgbClr val="F60109"/>
          </a:solidFill>
          <a:ln w="381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chemeClr val="bg1"/>
                </a:solidFill>
              </a:rPr>
              <a:t>All Steps Remain the same</a:t>
            </a:r>
          </a:p>
          <a:p>
            <a:r>
              <a:rPr lang="en-US" sz="1100" u="sng" dirty="0">
                <a:solidFill>
                  <a:schemeClr val="bg1"/>
                </a:solidFill>
              </a:rPr>
              <a:t>Additions in order</a:t>
            </a:r>
          </a:p>
          <a:p>
            <a:r>
              <a:rPr lang="en-US" sz="1100" dirty="0">
                <a:solidFill>
                  <a:schemeClr val="bg1"/>
                </a:solidFill>
              </a:rPr>
              <a:t>Scan LH SAB</a:t>
            </a:r>
          </a:p>
          <a:p>
            <a:r>
              <a:rPr lang="en-US" sz="1100" dirty="0">
                <a:solidFill>
                  <a:schemeClr val="bg1"/>
                </a:solidFill>
              </a:rPr>
              <a:t>Rivet LH Emergency E-Strap (3 Steps)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DA0BB3-AB02-4BB8-9227-F04A79A0CD84}"/>
              </a:ext>
            </a:extLst>
          </p:cNvPr>
          <p:cNvSpPr txBox="1"/>
          <p:nvPr/>
        </p:nvSpPr>
        <p:spPr>
          <a:xfrm>
            <a:off x="6025828" y="4525152"/>
            <a:ext cx="1060994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u="sng" dirty="0"/>
              <a:t>LPS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A1A6EE-661F-4383-B1D8-F6E8307CE777}"/>
              </a:ext>
            </a:extLst>
          </p:cNvPr>
          <p:cNvSpPr txBox="1"/>
          <p:nvPr/>
        </p:nvSpPr>
        <p:spPr>
          <a:xfrm>
            <a:off x="10564809" y="4525152"/>
            <a:ext cx="1162593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u="sng" dirty="0"/>
              <a:t>Steps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8D3B4A7-666A-28CC-5D62-55DC2E8E65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866630" y="5776033"/>
            <a:ext cx="1860772" cy="549275"/>
          </a:xfr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8" name="Picture 16">
            <a:extLst>
              <a:ext uri="{FF2B5EF4-FFF2-40B4-BE49-F238E27FC236}">
                <a16:creationId xmlns:a16="http://schemas.microsoft.com/office/drawing/2014/main" id="{24350E0E-7B06-C181-DD99-43A7D2E37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831" y="415853"/>
            <a:ext cx="6395544" cy="3090051"/>
          </a:xfrm>
          <a:prstGeom prst="rect">
            <a:avLst/>
          </a:prstGeom>
          <a:noFill/>
          <a:effectLst>
            <a:glow rad="63500">
              <a:srgbClr val="FF0000"/>
            </a:glow>
            <a:outerShdw blurRad="76200" dir="18900000" sy="23000" kx="-1200000" algn="bl" rotWithShape="0">
              <a:prstClr val="black">
                <a:alpha val="60000"/>
              </a:prstClr>
            </a:outerShdw>
          </a:effec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DB6A9AE-2198-C475-4300-731BC68C8663}"/>
              </a:ext>
            </a:extLst>
          </p:cNvPr>
          <p:cNvSpPr/>
          <p:nvPr/>
        </p:nvSpPr>
        <p:spPr>
          <a:xfrm>
            <a:off x="7373751" y="1451425"/>
            <a:ext cx="261045" cy="164712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54EDFD32-21B8-DDAF-3FB3-FEC9DBA4F883}"/>
              </a:ext>
            </a:extLst>
          </p:cNvPr>
          <p:cNvSpPr txBox="1">
            <a:spLocks/>
          </p:cNvSpPr>
          <p:nvPr/>
        </p:nvSpPr>
        <p:spPr>
          <a:xfrm>
            <a:off x="5871004" y="3786425"/>
            <a:ext cx="6621566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914218" rtl="0" eaLnBrk="1" latinLnBrk="0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None/>
              <a:defRPr lang="en-US" sz="3000" b="0" kern="120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1800" b="1" dirty="0">
                <a:solidFill>
                  <a:srgbClr val="FF0000"/>
                </a:solidFill>
                <a:latin typeface="Verdana"/>
                <a:ea typeface="Verdana"/>
              </a:rPr>
              <a:t> Workstation </a:t>
            </a:r>
            <a:r>
              <a:rPr lang="en-US" sz="1600" b="1" dirty="0">
                <a:solidFill>
                  <a:srgbClr val="FF0000"/>
                </a:solidFill>
                <a:latin typeface="Verdana"/>
                <a:ea typeface="Verdana"/>
              </a:rPr>
              <a:t>Content</a:t>
            </a:r>
            <a:r>
              <a:rPr lang="en-US" sz="1800" b="1" dirty="0">
                <a:solidFill>
                  <a:srgbClr val="FF0000"/>
                </a:solidFill>
                <a:latin typeface="Verdana"/>
                <a:ea typeface="Verdana"/>
              </a:rPr>
              <a:t> Break Down L1-160-10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5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34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>
            <a:extLst>
              <a:ext uri="{FF2B5EF4-FFF2-40B4-BE49-F238E27FC236}">
                <a16:creationId xmlns:a16="http://schemas.microsoft.com/office/drawing/2014/main" id="{EDF62727-9DA0-4071-9D3A-DAF53B4C2653}"/>
              </a:ext>
            </a:extLst>
          </p:cNvPr>
          <p:cNvSpPr/>
          <p:nvPr/>
        </p:nvSpPr>
        <p:spPr>
          <a:xfrm>
            <a:off x="944881" y="-371475"/>
            <a:ext cx="45719" cy="6668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52A7F964-75D0-4548-9080-94921F068A80}"/>
              </a:ext>
            </a:extLst>
          </p:cNvPr>
          <p:cNvSpPr txBox="1">
            <a:spLocks/>
          </p:cNvSpPr>
          <p:nvPr/>
        </p:nvSpPr>
        <p:spPr bwMode="white">
          <a:xfrm>
            <a:off x="2861162" y="5767371"/>
            <a:ext cx="11115677" cy="8158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lang="en-US" sz="5400" b="1" i="0" u="none" strike="noStrike" kern="120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6977901-2E6C-43C8-8113-F221E4017624}"/>
              </a:ext>
            </a:extLst>
          </p:cNvPr>
          <p:cNvSpPr txBox="1">
            <a:spLocks/>
          </p:cNvSpPr>
          <p:nvPr/>
        </p:nvSpPr>
        <p:spPr bwMode="white">
          <a:xfrm>
            <a:off x="3392957" y="154300"/>
            <a:ext cx="6829166" cy="652745"/>
          </a:xfrm>
          <a:prstGeom prst="rect">
            <a:avLst/>
          </a:prstGeom>
          <a:scene3d>
            <a:camera prst="perspectiveBelow"/>
            <a:lightRig rig="threePt" dir="t"/>
          </a:scene3d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lang="en-US" sz="5400" b="1" i="0" u="none" strike="noStrike" kern="120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L1-160-10 </a:t>
            </a:r>
            <a:r>
              <a:rPr lang="en-US" dirty="0">
                <a:solidFill>
                  <a:schemeClr val="bg1"/>
                </a:solidFill>
                <a:ea typeface="ＭＳ Ｐゴシック" pitchFamily="34" charset="-128"/>
              </a:rPr>
              <a:t>Station Moves Overview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9965CA-D809-487E-B028-3486DD1C3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87" y="1596859"/>
            <a:ext cx="4990116" cy="1953866"/>
          </a:xfrm>
          <a:prstGeom prst="rect">
            <a:avLst/>
          </a:prstGeom>
          <a:noFill/>
          <a:effectLst>
            <a:glow rad="63500">
              <a:schemeClr val="tx1"/>
            </a:glow>
            <a:outerShdw blurRad="76200" dir="18900000" sy="23000" kx="-1200000" algn="bl" rotWithShape="0">
              <a:schemeClr val="tx1">
                <a:alpha val="60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34B242-D18F-4DB0-9DBB-3BCBCC1DE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01" y="4742627"/>
            <a:ext cx="5465888" cy="1024605"/>
          </a:xfrm>
          <a:prstGeom prst="rect">
            <a:avLst/>
          </a:prstGeom>
          <a:noFill/>
          <a:effectLst>
            <a:glow rad="63500">
              <a:schemeClr val="tx1"/>
            </a:glow>
            <a:outerShdw blurRad="76200" dir="18900000" sy="23000" kx="-1200000" algn="bl" rotWithShape="0">
              <a:schemeClr val="tx1">
                <a:alpha val="60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D02F2F-A97F-4512-8880-87F3D7650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235" y="1584032"/>
            <a:ext cx="5578949" cy="1953866"/>
          </a:xfrm>
          <a:prstGeom prst="rect">
            <a:avLst/>
          </a:prstGeom>
          <a:noFill/>
          <a:effectLst>
            <a:glow rad="63500">
              <a:schemeClr val="tx1"/>
            </a:glow>
            <a:outerShdw blurRad="76200" dir="18900000" sy="23000" kx="-1200000" algn="bl" rotWithShape="0">
              <a:schemeClr val="tx1">
                <a:alpha val="60000"/>
              </a:scheme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3898B57-CF73-4A7B-8894-57C8D00473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63"/>
          <a:stretch/>
        </p:blipFill>
        <p:spPr>
          <a:xfrm>
            <a:off x="6338234" y="4340540"/>
            <a:ext cx="5578949" cy="1687530"/>
          </a:xfrm>
          <a:prstGeom prst="rect">
            <a:avLst/>
          </a:prstGeom>
          <a:noFill/>
          <a:effectLst>
            <a:glow rad="63500">
              <a:schemeClr val="tx1"/>
            </a:glow>
            <a:outerShdw blurRad="76200" dir="18900000" sy="23000" kx="-1200000" algn="bl" rotWithShape="0">
              <a:schemeClr val="tx1">
                <a:alpha val="60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7DEAA5-BC36-F092-87ED-338B4DE1BC3E}"/>
              </a:ext>
            </a:extLst>
          </p:cNvPr>
          <p:cNvSpPr txBox="1">
            <a:spLocks/>
          </p:cNvSpPr>
          <p:nvPr/>
        </p:nvSpPr>
        <p:spPr>
          <a:xfrm>
            <a:off x="3392957" y="677978"/>
            <a:ext cx="5819982" cy="4247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lang="en-US" sz="3000" b="1" kern="12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rgbClr val="FF0000"/>
                </a:solidFill>
                <a:latin typeface="Verdana"/>
                <a:ea typeface="Verdana"/>
                <a:cs typeface="Arial"/>
              </a:rPr>
              <a:t>Workstation Move Requirements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8184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8DC655-C30B-79C4-316E-AB657CC413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251095" y="5718443"/>
            <a:ext cx="1574577" cy="549275"/>
          </a:xfr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EDF62727-9DA0-4071-9D3A-DAF53B4C2653}"/>
              </a:ext>
            </a:extLst>
          </p:cNvPr>
          <p:cNvSpPr/>
          <p:nvPr/>
        </p:nvSpPr>
        <p:spPr>
          <a:xfrm>
            <a:off x="944881" y="-371475"/>
            <a:ext cx="45719" cy="6668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462B19-79C3-4F8B-AB71-791BFE485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01" y="3632783"/>
            <a:ext cx="5122505" cy="270595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60000"/>
              </a:prstClr>
            </a:outerShdw>
          </a:effec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93329-3EFE-4D7D-A4AA-ACD7B731A0FB}"/>
              </a:ext>
            </a:extLst>
          </p:cNvPr>
          <p:cNvCxnSpPr>
            <a:cxnSpLocks/>
            <a:stCxn id="4" idx="0"/>
            <a:endCxn id="17" idx="2"/>
          </p:cNvCxnSpPr>
          <p:nvPr/>
        </p:nvCxnSpPr>
        <p:spPr>
          <a:xfrm flipH="1" flipV="1">
            <a:off x="2522047" y="2953732"/>
            <a:ext cx="728407" cy="6790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E11FD-C63D-483E-867D-2AB6BBF1E1EA}"/>
              </a:ext>
            </a:extLst>
          </p:cNvPr>
          <p:cNvSpPr/>
          <p:nvPr/>
        </p:nvSpPr>
        <p:spPr>
          <a:xfrm>
            <a:off x="1777027" y="4522272"/>
            <a:ext cx="223224" cy="13049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D07E66-F5EB-45AA-AC14-D60713F0CE57}"/>
              </a:ext>
            </a:extLst>
          </p:cNvPr>
          <p:cNvCxnSpPr>
            <a:cxnSpLocks/>
            <a:endCxn id="17" idx="3"/>
          </p:cNvCxnSpPr>
          <p:nvPr/>
        </p:nvCxnSpPr>
        <p:spPr>
          <a:xfrm flipH="1" flipV="1">
            <a:off x="4099212" y="1702944"/>
            <a:ext cx="1448176" cy="8291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8A27332-5471-4E80-9110-D48F14540138}"/>
              </a:ext>
            </a:extLst>
          </p:cNvPr>
          <p:cNvSpPr txBox="1"/>
          <p:nvPr/>
        </p:nvSpPr>
        <p:spPr>
          <a:xfrm>
            <a:off x="944881" y="452155"/>
            <a:ext cx="3154331" cy="250157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lang="en-US" sz="4000" b="1" i="0" u="none" strike="noStrike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dirty="0">
                <a:solidFill>
                  <a:srgbClr val="FF0000"/>
                </a:solidFill>
              </a:rPr>
              <a:t>1)Torque LH+RH SAB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2)Insert clips/attach MM Holder to frame (60/40)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2C2195-F72F-456A-BC05-C8DB10514FB4}"/>
              </a:ext>
            </a:extLst>
          </p:cNvPr>
          <p:cNvSpPr txBox="1"/>
          <p:nvPr/>
        </p:nvSpPr>
        <p:spPr>
          <a:xfrm>
            <a:off x="7496175" y="4491601"/>
            <a:ext cx="2516779" cy="1025774"/>
          </a:xfrm>
          <a:prstGeom prst="rect">
            <a:avLst/>
          </a:prstGeom>
          <a:solidFill>
            <a:srgbClr val="F60109"/>
          </a:solidFill>
          <a:ln w="381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chemeClr val="bg1"/>
                </a:solidFill>
              </a:rPr>
              <a:t>1)Top RH SAB Bolt</a:t>
            </a:r>
          </a:p>
          <a:p>
            <a:r>
              <a:rPr lang="en-US" sz="1100" dirty="0">
                <a:solidFill>
                  <a:schemeClr val="bg1"/>
                </a:solidFill>
              </a:rPr>
              <a:t>3) Bottom RH SAB Bolt</a:t>
            </a:r>
          </a:p>
          <a:p>
            <a:r>
              <a:rPr lang="en-US" sz="1100" dirty="0">
                <a:solidFill>
                  <a:schemeClr val="bg1"/>
                </a:solidFill>
              </a:rPr>
              <a:t>2) Top LH SAB Bolt</a:t>
            </a:r>
          </a:p>
          <a:p>
            <a:r>
              <a:rPr lang="en-US" sz="1100" dirty="0">
                <a:solidFill>
                  <a:schemeClr val="bg1"/>
                </a:solidFill>
              </a:rPr>
              <a:t>3) Bottom LH SAB Bolt</a:t>
            </a:r>
          </a:p>
          <a:p>
            <a:r>
              <a:rPr lang="en-US" sz="1100" dirty="0">
                <a:solidFill>
                  <a:schemeClr val="bg1"/>
                </a:solidFill>
              </a:rPr>
              <a:t>4) Visual Aid (Plastics Installment)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A0B346-616F-496A-ABB5-816DBB878106}"/>
              </a:ext>
            </a:extLst>
          </p:cNvPr>
          <p:cNvSpPr txBox="1"/>
          <p:nvPr/>
        </p:nvSpPr>
        <p:spPr>
          <a:xfrm>
            <a:off x="5991047" y="4652769"/>
            <a:ext cx="1060994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u="sng" dirty="0"/>
              <a:t>LPS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62C353-96F5-4D59-8FBA-CA11B8BE0392}"/>
              </a:ext>
            </a:extLst>
          </p:cNvPr>
          <p:cNvSpPr txBox="1"/>
          <p:nvPr/>
        </p:nvSpPr>
        <p:spPr>
          <a:xfrm>
            <a:off x="10457088" y="4652769"/>
            <a:ext cx="1162593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u="sng" dirty="0"/>
              <a:t>Steps</a:t>
            </a:r>
          </a:p>
        </p:txBody>
      </p:sp>
      <p:pic>
        <p:nvPicPr>
          <p:cNvPr id="19" name="Picture 16">
            <a:extLst>
              <a:ext uri="{FF2B5EF4-FFF2-40B4-BE49-F238E27FC236}">
                <a16:creationId xmlns:a16="http://schemas.microsoft.com/office/drawing/2014/main" id="{953C4BA8-C4C6-B892-88D2-76DC26774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030" y="368729"/>
            <a:ext cx="6395544" cy="3090051"/>
          </a:xfrm>
          <a:prstGeom prst="rect">
            <a:avLst/>
          </a:prstGeom>
          <a:noFill/>
          <a:effectLst>
            <a:glow rad="63500">
              <a:srgbClr val="FF0000"/>
            </a:glow>
            <a:outerShdw blurRad="76200" dir="18900000" sy="23000" kx="-1200000" algn="bl" rotWithShape="0">
              <a:prstClr val="black">
                <a:alpha val="6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085B0B0-956E-2B40-030B-89E639A86ECD}"/>
              </a:ext>
            </a:extLst>
          </p:cNvPr>
          <p:cNvSpPr/>
          <p:nvPr/>
        </p:nvSpPr>
        <p:spPr>
          <a:xfrm>
            <a:off x="7544918" y="1195953"/>
            <a:ext cx="210091" cy="175777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EE1ED76-D012-FD90-25DF-01AE01926E25}"/>
              </a:ext>
            </a:extLst>
          </p:cNvPr>
          <p:cNvSpPr txBox="1">
            <a:spLocks/>
          </p:cNvSpPr>
          <p:nvPr/>
        </p:nvSpPr>
        <p:spPr>
          <a:xfrm>
            <a:off x="5918107" y="3774264"/>
            <a:ext cx="6621566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914218" rtl="0" eaLnBrk="1" latinLnBrk="0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None/>
              <a:defRPr lang="en-US" sz="3000" b="0" kern="120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1800" b="1" dirty="0">
                <a:solidFill>
                  <a:srgbClr val="FF0000"/>
                </a:solidFill>
                <a:latin typeface="Verdana"/>
                <a:ea typeface="Verdana"/>
              </a:rPr>
              <a:t> Workstation </a:t>
            </a:r>
            <a:r>
              <a:rPr lang="en-US" sz="1600" b="1" dirty="0">
                <a:solidFill>
                  <a:srgbClr val="FF0000"/>
                </a:solidFill>
                <a:latin typeface="Verdana"/>
                <a:ea typeface="Verdana"/>
              </a:rPr>
              <a:t>Content</a:t>
            </a:r>
            <a:r>
              <a:rPr lang="en-US" sz="1800" b="1" dirty="0">
                <a:solidFill>
                  <a:srgbClr val="FF0000"/>
                </a:solidFill>
                <a:latin typeface="Verdana"/>
                <a:ea typeface="Verdana"/>
              </a:rPr>
              <a:t> Break Down L1-180-10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16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>
            <a:extLst>
              <a:ext uri="{FF2B5EF4-FFF2-40B4-BE49-F238E27FC236}">
                <a16:creationId xmlns:a16="http://schemas.microsoft.com/office/drawing/2014/main" id="{EDF62727-9DA0-4071-9D3A-DAF53B4C2653}"/>
              </a:ext>
            </a:extLst>
          </p:cNvPr>
          <p:cNvSpPr/>
          <p:nvPr/>
        </p:nvSpPr>
        <p:spPr>
          <a:xfrm>
            <a:off x="944881" y="-371475"/>
            <a:ext cx="45719" cy="6668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52A7F964-75D0-4548-9080-94921F068A80}"/>
              </a:ext>
            </a:extLst>
          </p:cNvPr>
          <p:cNvSpPr txBox="1">
            <a:spLocks/>
          </p:cNvSpPr>
          <p:nvPr/>
        </p:nvSpPr>
        <p:spPr bwMode="white">
          <a:xfrm>
            <a:off x="2861162" y="5767371"/>
            <a:ext cx="11115677" cy="8158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lang="en-US" sz="5400" b="1" i="0" u="none" strike="noStrike" kern="120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6977901-2E6C-43C8-8113-F221E4017624}"/>
              </a:ext>
            </a:extLst>
          </p:cNvPr>
          <p:cNvSpPr txBox="1">
            <a:spLocks/>
          </p:cNvSpPr>
          <p:nvPr/>
        </p:nvSpPr>
        <p:spPr bwMode="white">
          <a:xfrm>
            <a:off x="3178353" y="274823"/>
            <a:ext cx="6829166" cy="652745"/>
          </a:xfrm>
          <a:prstGeom prst="rect">
            <a:avLst/>
          </a:prstGeom>
          <a:scene3d>
            <a:camera prst="perspectiveBelow"/>
            <a:lightRig rig="threePt" dir="t"/>
          </a:scene3d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lang="en-US" sz="5400" b="1" i="0" u="none" strike="noStrike" kern="120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L1-180-10 </a:t>
            </a:r>
            <a:r>
              <a:rPr lang="en-US" dirty="0">
                <a:solidFill>
                  <a:schemeClr val="bg1"/>
                </a:solidFill>
                <a:ea typeface="ＭＳ Ｐゴシック" pitchFamily="34" charset="-128"/>
              </a:rPr>
              <a:t>Station Moves 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C7B364-8E6E-448A-9911-78FD26063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205" y="1573029"/>
            <a:ext cx="8027589" cy="3067615"/>
          </a:xfrm>
          <a:prstGeom prst="rect">
            <a:avLst/>
          </a:prstGeom>
          <a:noFill/>
          <a:effectLst>
            <a:glow rad="63500">
              <a:schemeClr val="tx1"/>
            </a:glow>
            <a:outerShdw blurRad="76200" dir="18900000" sy="23000" kx="-1200000" algn="bl" rotWithShape="0">
              <a:schemeClr val="tx1">
                <a:alpha val="60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25B82E-4D8F-287C-024A-11EF1C7498B0}"/>
              </a:ext>
            </a:extLst>
          </p:cNvPr>
          <p:cNvSpPr txBox="1">
            <a:spLocks/>
          </p:cNvSpPr>
          <p:nvPr/>
        </p:nvSpPr>
        <p:spPr>
          <a:xfrm>
            <a:off x="3392957" y="677978"/>
            <a:ext cx="5819982" cy="4247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lang="en-US" sz="3000" b="1" kern="12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rgbClr val="FF0000"/>
                </a:solidFill>
                <a:latin typeface="Verdana"/>
                <a:ea typeface="Verdana"/>
                <a:cs typeface="Arial"/>
              </a:rPr>
              <a:t>Workstation Move Requirements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9799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DEF01ADF-B22E-2D10-C537-CFE152DF6743}"/>
              </a:ext>
            </a:extLst>
          </p:cNvPr>
          <p:cNvSpPr txBox="1"/>
          <p:nvPr/>
        </p:nvSpPr>
        <p:spPr>
          <a:xfrm>
            <a:off x="9233451" y="2796466"/>
            <a:ext cx="2700484" cy="228711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*Implemented during 4 hour window (Sunday)</a:t>
            </a:r>
          </a:p>
          <a:p>
            <a: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*Total of 11 workstations reconfigured</a:t>
            </a:r>
          </a:p>
          <a:p>
            <a: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*0% cost from reconfiguration</a:t>
            </a:r>
          </a:p>
          <a:p>
            <a: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*Pre-implementation planning = 1 week after phase 1</a:t>
            </a:r>
          </a:p>
          <a:p>
            <a: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2D649B-34EB-2BB6-D9EF-6C1D6219A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1600" y="1832423"/>
            <a:ext cx="9992738" cy="4621643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C6D97E5-2CEE-AC63-2C3C-8CC4AC1184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595792"/>
            <a:ext cx="1024482" cy="8033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23CE30-09D1-35E1-D9BF-137AA7DA39C7}"/>
              </a:ext>
            </a:extLst>
          </p:cNvPr>
          <p:cNvSpPr txBox="1">
            <a:spLocks/>
          </p:cNvSpPr>
          <p:nvPr/>
        </p:nvSpPr>
        <p:spPr>
          <a:xfrm>
            <a:off x="921845" y="785122"/>
            <a:ext cx="4648530" cy="4247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lang="en-US" sz="3000" b="1" kern="12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rgbClr val="FF0000"/>
                </a:solidFill>
                <a:latin typeface="Verdana"/>
                <a:ea typeface="Verdana"/>
              </a:rPr>
              <a:t>Phase 2 Implementation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9C8F2A-869F-3308-BF5B-17336B75AF9B}"/>
              </a:ext>
            </a:extLst>
          </p:cNvPr>
          <p:cNvSpPr/>
          <p:nvPr/>
        </p:nvSpPr>
        <p:spPr>
          <a:xfrm>
            <a:off x="2613515" y="4213682"/>
            <a:ext cx="5527308" cy="4000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2C683CB7-4F14-5A85-06C8-3B5D6143111A}"/>
              </a:ext>
            </a:extLst>
          </p:cNvPr>
          <p:cNvSpPr txBox="1"/>
          <p:nvPr/>
        </p:nvSpPr>
        <p:spPr>
          <a:xfrm>
            <a:off x="9594027" y="296401"/>
            <a:ext cx="2339908" cy="91345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Support Functions During Implementation</a:t>
            </a:r>
          </a:p>
          <a:p>
            <a: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9DF7F085-5671-280E-F883-66850BCDCAEE}"/>
              </a:ext>
            </a:extLst>
          </p:cNvPr>
          <p:cNvSpPr txBox="1"/>
          <p:nvPr/>
        </p:nvSpPr>
        <p:spPr>
          <a:xfrm>
            <a:off x="9432722" y="785122"/>
            <a:ext cx="2700484" cy="1639878"/>
          </a:xfrm>
          <a:prstGeom prst="rect">
            <a:avLst/>
          </a:prstGeom>
          <a:noFill/>
          <a:ln w="28575">
            <a:noFill/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I.E: Jerod Williams</a:t>
            </a:r>
          </a:p>
          <a:p>
            <a: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Manager: Aaron Rutledge</a:t>
            </a:r>
          </a:p>
          <a:p>
            <a: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Maintenance: 3rd</a:t>
            </a:r>
            <a:r>
              <a:rPr lang="en-US" sz="1100" b="1" baseline="300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Shift</a:t>
            </a:r>
          </a:p>
          <a:p>
            <a: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13D8AD-7E07-3DF0-0C68-1075613D8C00}"/>
              </a:ext>
            </a:extLst>
          </p:cNvPr>
          <p:cNvSpPr/>
          <p:nvPr/>
        </p:nvSpPr>
        <p:spPr>
          <a:xfrm>
            <a:off x="4261282" y="4613760"/>
            <a:ext cx="3879540" cy="32222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517FAB-45F2-4F81-B9BC-F2DFC1756D38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9379660" y="2738691"/>
            <a:ext cx="676582" cy="6170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>
            <a:extLst>
              <a:ext uri="{FF2B5EF4-FFF2-40B4-BE49-F238E27FC236}">
                <a16:creationId xmlns:a16="http://schemas.microsoft.com/office/drawing/2014/main" id="{EDF62727-9DA0-4071-9D3A-DAF53B4C2653}"/>
              </a:ext>
            </a:extLst>
          </p:cNvPr>
          <p:cNvSpPr/>
          <p:nvPr/>
        </p:nvSpPr>
        <p:spPr>
          <a:xfrm>
            <a:off x="944881" y="-371475"/>
            <a:ext cx="45719" cy="6668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462B19-79C3-4F8B-AB71-791BFE485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314" y="3225428"/>
            <a:ext cx="5122505" cy="270595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93329-3EFE-4D7D-A4AA-ACD7B731A0FB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6284377" y="1649196"/>
            <a:ext cx="2257487" cy="10101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E11FD-C63D-483E-867D-2AB6BBF1E1EA}"/>
              </a:ext>
            </a:extLst>
          </p:cNvPr>
          <p:cNvSpPr/>
          <p:nvPr/>
        </p:nvSpPr>
        <p:spPr>
          <a:xfrm>
            <a:off x="8257590" y="4484797"/>
            <a:ext cx="284274" cy="18721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6ABB52-4CDF-4C79-8AFD-611185E8D7BF}"/>
              </a:ext>
            </a:extLst>
          </p:cNvPr>
          <p:cNvSpPr txBox="1"/>
          <p:nvPr/>
        </p:nvSpPr>
        <p:spPr>
          <a:xfrm>
            <a:off x="8541864" y="559700"/>
            <a:ext cx="3028756" cy="217899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lang="en-US" sz="4000" b="1" i="0" u="none" strike="noStrike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dirty="0">
                <a:solidFill>
                  <a:srgbClr val="FF0000"/>
                </a:solidFill>
              </a:rPr>
              <a:t>1)Scan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2)Insert LH+RH Back Assembly to Frame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3)Massage Connect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E5AC9A-D2ED-4C17-B321-C0A1D1196656}"/>
              </a:ext>
            </a:extLst>
          </p:cNvPr>
          <p:cNvSpPr txBox="1"/>
          <p:nvPr/>
        </p:nvSpPr>
        <p:spPr>
          <a:xfrm>
            <a:off x="2265187" y="4173397"/>
            <a:ext cx="2516779" cy="1025774"/>
          </a:xfrm>
          <a:prstGeom prst="rect">
            <a:avLst/>
          </a:prstGeom>
          <a:solidFill>
            <a:srgbClr val="F60109"/>
          </a:solidFill>
          <a:ln w="38100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chemeClr val="bg1"/>
                </a:solidFill>
              </a:rPr>
              <a:t>No Modifications To Workstation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96CDBB-8C8F-4971-9438-55941A4AA1A9}"/>
              </a:ext>
            </a:extLst>
          </p:cNvPr>
          <p:cNvSpPr txBox="1"/>
          <p:nvPr/>
        </p:nvSpPr>
        <p:spPr>
          <a:xfrm>
            <a:off x="687119" y="4334565"/>
            <a:ext cx="1060994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u="sng" dirty="0"/>
              <a:t>LPS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2B7BF8-D2D6-4648-8F9F-5D686C7DBF9B}"/>
              </a:ext>
            </a:extLst>
          </p:cNvPr>
          <p:cNvSpPr txBox="1"/>
          <p:nvPr/>
        </p:nvSpPr>
        <p:spPr>
          <a:xfrm>
            <a:off x="5226100" y="4334565"/>
            <a:ext cx="1162593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u="sng" dirty="0"/>
              <a:t>Steps</a:t>
            </a:r>
          </a:p>
        </p:txBody>
      </p:sp>
      <p:pic>
        <p:nvPicPr>
          <p:cNvPr id="22" name="Picture 16">
            <a:extLst>
              <a:ext uri="{FF2B5EF4-FFF2-40B4-BE49-F238E27FC236}">
                <a16:creationId xmlns:a16="http://schemas.microsoft.com/office/drawing/2014/main" id="{500ACE02-EAF9-8A0F-9651-25B9D8A6E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06" y="336684"/>
            <a:ext cx="6395544" cy="3090051"/>
          </a:xfrm>
          <a:prstGeom prst="rect">
            <a:avLst/>
          </a:prstGeom>
          <a:noFill/>
          <a:effectLst>
            <a:glow rad="63500">
              <a:srgbClr val="FF0000"/>
            </a:glow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98E667E-22EC-40E3-B726-3DFA8302F8B9}"/>
              </a:ext>
            </a:extLst>
          </p:cNvPr>
          <p:cNvSpPr/>
          <p:nvPr/>
        </p:nvSpPr>
        <p:spPr>
          <a:xfrm>
            <a:off x="2812340" y="1168219"/>
            <a:ext cx="186822" cy="174851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19B10C-90BC-6C5F-C5F5-929B17B42B7D}"/>
              </a:ext>
            </a:extLst>
          </p:cNvPr>
          <p:cNvSpPr txBox="1"/>
          <p:nvPr/>
        </p:nvSpPr>
        <p:spPr>
          <a:xfrm>
            <a:off x="767017" y="5730075"/>
            <a:ext cx="1498169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Tuscaloosa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59A2A78-0B13-9690-509F-9C9B334634F2}"/>
              </a:ext>
            </a:extLst>
          </p:cNvPr>
          <p:cNvSpPr txBox="1">
            <a:spLocks/>
          </p:cNvSpPr>
          <p:nvPr/>
        </p:nvSpPr>
        <p:spPr>
          <a:xfrm>
            <a:off x="547117" y="3602512"/>
            <a:ext cx="6621566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914218" rtl="0" eaLnBrk="1" latinLnBrk="0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None/>
              <a:defRPr lang="en-US" sz="3000" b="0" kern="120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1800" b="1" dirty="0">
                <a:solidFill>
                  <a:srgbClr val="FF0000"/>
                </a:solidFill>
                <a:latin typeface="Verdana"/>
                <a:ea typeface="Verdana"/>
              </a:rPr>
              <a:t> Workstation </a:t>
            </a:r>
            <a:r>
              <a:rPr lang="en-US" sz="1600" b="1" dirty="0">
                <a:solidFill>
                  <a:srgbClr val="FF0000"/>
                </a:solidFill>
                <a:latin typeface="Verdana"/>
                <a:ea typeface="Verdana"/>
              </a:rPr>
              <a:t>Content</a:t>
            </a:r>
            <a:r>
              <a:rPr lang="en-US" sz="1800" b="1" dirty="0">
                <a:solidFill>
                  <a:srgbClr val="FF0000"/>
                </a:solidFill>
                <a:latin typeface="Verdana"/>
                <a:ea typeface="Verdana"/>
              </a:rPr>
              <a:t> Break Down L1-260-10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9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517FAB-45F2-4F81-B9BC-F2DFC1756D38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9285756" y="2447690"/>
            <a:ext cx="819076" cy="11907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E8520B8-CAED-12CF-083B-FA4E4044D3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7119" y="5702250"/>
            <a:ext cx="1709852" cy="487680"/>
          </a:xfr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EDF62727-9DA0-4071-9D3A-DAF53B4C2653}"/>
              </a:ext>
            </a:extLst>
          </p:cNvPr>
          <p:cNvSpPr/>
          <p:nvPr/>
        </p:nvSpPr>
        <p:spPr>
          <a:xfrm>
            <a:off x="944881" y="-371475"/>
            <a:ext cx="45719" cy="6668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462B19-79C3-4F8B-AB71-791BFE485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504" y="3551806"/>
            <a:ext cx="5122505" cy="270595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93329-3EFE-4D7D-A4AA-ACD7B731A0FB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099215" y="1394503"/>
            <a:ext cx="2724991" cy="10531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E11FD-C63D-483E-867D-2AB6BBF1E1EA}"/>
              </a:ext>
            </a:extLst>
          </p:cNvPr>
          <p:cNvSpPr/>
          <p:nvPr/>
        </p:nvSpPr>
        <p:spPr>
          <a:xfrm>
            <a:off x="8669651" y="4484797"/>
            <a:ext cx="284274" cy="18721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F8A0C8-DEAC-42C2-837A-3CC7B70076C1}"/>
              </a:ext>
            </a:extLst>
          </p:cNvPr>
          <p:cNvSpPr txBox="1"/>
          <p:nvPr/>
        </p:nvSpPr>
        <p:spPr>
          <a:xfrm>
            <a:off x="8824206" y="341316"/>
            <a:ext cx="2561252" cy="210637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lang="en-US" sz="4000" b="1" i="0" u="none" strike="noStrike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600" dirty="0">
                <a:solidFill>
                  <a:srgbClr val="FF0000"/>
                </a:solidFill>
              </a:rPr>
              <a:t>1)Insert/Torque Retractor Bolt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2)Insert 20% Back Assembly to Frame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3)Screws to mm holder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06D53E-3BA0-445E-B6AD-93F5B12CF4BB}"/>
              </a:ext>
            </a:extLst>
          </p:cNvPr>
          <p:cNvSpPr txBox="1"/>
          <p:nvPr/>
        </p:nvSpPr>
        <p:spPr>
          <a:xfrm>
            <a:off x="2083924" y="4272335"/>
            <a:ext cx="2934321" cy="1238250"/>
          </a:xfrm>
          <a:prstGeom prst="rect">
            <a:avLst/>
          </a:prstGeom>
          <a:solidFill>
            <a:srgbClr val="F60109"/>
          </a:solidFill>
          <a:ln w="38100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Current Steps Remain the Same</a:t>
            </a:r>
          </a:p>
          <a:p>
            <a:r>
              <a:rPr lang="en-US" sz="1100" u="sng" dirty="0">
                <a:solidFill>
                  <a:schemeClr val="bg1"/>
                </a:solidFill>
              </a:rPr>
              <a:t>Additions in order</a:t>
            </a:r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Fasten LH MM Holder (6Steps)</a:t>
            </a:r>
          </a:p>
          <a:p>
            <a:r>
              <a:rPr lang="en-US" sz="1100" dirty="0">
                <a:solidFill>
                  <a:schemeClr val="bg1"/>
                </a:solidFill>
              </a:rPr>
              <a:t>Fasten RH MM Holder </a:t>
            </a:r>
          </a:p>
          <a:p>
            <a:r>
              <a:rPr lang="en-US" sz="1100" dirty="0">
                <a:solidFill>
                  <a:schemeClr val="bg1"/>
                </a:solidFill>
              </a:rPr>
              <a:t>(6 Steps)</a:t>
            </a:r>
          </a:p>
          <a:p>
            <a:r>
              <a:rPr lang="en-US" sz="1100" dirty="0">
                <a:solidFill>
                  <a:schemeClr val="bg1"/>
                </a:solidFill>
              </a:rPr>
              <a:t>Camera tag LH</a:t>
            </a:r>
          </a:p>
          <a:p>
            <a:r>
              <a:rPr lang="en-US" sz="1100" dirty="0">
                <a:solidFill>
                  <a:schemeClr val="bg1"/>
                </a:solidFill>
              </a:rPr>
              <a:t>Camera tag RH</a:t>
            </a:r>
          </a:p>
          <a:p>
            <a:pPr marL="228600" indent="-228600">
              <a:buAutoNum type="arabicParenR"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4FD637-86DC-484F-BF92-41DB160EAA83}"/>
              </a:ext>
            </a:extLst>
          </p:cNvPr>
          <p:cNvSpPr txBox="1"/>
          <p:nvPr/>
        </p:nvSpPr>
        <p:spPr>
          <a:xfrm>
            <a:off x="714466" y="4602480"/>
            <a:ext cx="1060994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u="sng" dirty="0"/>
              <a:t>LPS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636216-A703-4A4B-87C8-E24CFE1CEFC5}"/>
              </a:ext>
            </a:extLst>
          </p:cNvPr>
          <p:cNvSpPr txBox="1"/>
          <p:nvPr/>
        </p:nvSpPr>
        <p:spPr>
          <a:xfrm>
            <a:off x="5253447" y="4602480"/>
            <a:ext cx="1162593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u="sng" dirty="0"/>
              <a:t>Steps</a:t>
            </a:r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id="{83C29404-4133-8D83-C7D7-91842F4B8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14" y="361168"/>
            <a:ext cx="6395544" cy="3090051"/>
          </a:xfrm>
          <a:prstGeom prst="rect">
            <a:avLst/>
          </a:prstGeom>
          <a:noFill/>
          <a:effectLst>
            <a:glow rad="63500">
              <a:srgbClr val="FF0000"/>
            </a:glow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98E667E-22EC-40E3-B726-3DFA8302F8B9}"/>
              </a:ext>
            </a:extLst>
          </p:cNvPr>
          <p:cNvSpPr/>
          <p:nvPr/>
        </p:nvSpPr>
        <p:spPr>
          <a:xfrm>
            <a:off x="3102843" y="1347415"/>
            <a:ext cx="186822" cy="174851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3704FA3-3F09-C2AB-CF36-ABB4A77A0CBF}"/>
              </a:ext>
            </a:extLst>
          </p:cNvPr>
          <p:cNvSpPr txBox="1">
            <a:spLocks/>
          </p:cNvSpPr>
          <p:nvPr/>
        </p:nvSpPr>
        <p:spPr>
          <a:xfrm>
            <a:off x="687119" y="3638410"/>
            <a:ext cx="6621566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914218" rtl="0" eaLnBrk="1" latinLnBrk="0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None/>
              <a:defRPr lang="en-US" sz="3000" b="0" kern="120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1800" b="1" dirty="0">
                <a:solidFill>
                  <a:srgbClr val="FF0000"/>
                </a:solidFill>
                <a:latin typeface="Verdana"/>
                <a:ea typeface="Verdana"/>
              </a:rPr>
              <a:t> Workstation </a:t>
            </a:r>
            <a:r>
              <a:rPr lang="en-US" sz="1600" b="1" dirty="0">
                <a:solidFill>
                  <a:srgbClr val="FF0000"/>
                </a:solidFill>
                <a:latin typeface="Verdana"/>
                <a:ea typeface="Verdana"/>
              </a:rPr>
              <a:t>Content</a:t>
            </a:r>
            <a:r>
              <a:rPr lang="en-US" sz="1800" b="1" dirty="0">
                <a:solidFill>
                  <a:srgbClr val="FF0000"/>
                </a:solidFill>
                <a:latin typeface="Verdana"/>
                <a:ea typeface="Verdana"/>
              </a:rPr>
              <a:t> Break Down L1-280-10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96510DE-172D-49DD-BAF8-8B754A5789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62575" y="406400"/>
            <a:ext cx="6829425" cy="652463"/>
          </a:xfrm>
          <a:scene3d>
            <a:camera prst="perspectiveBelow"/>
            <a:lightRig rig="threePt" dir="t"/>
          </a:scene3d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L1-280-10 </a:t>
            </a:r>
            <a:r>
              <a:rPr lang="en-US" b="1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Station Moves 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FAFB3C-5D9D-425A-95A1-0C7886BCE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82" y="1729316"/>
            <a:ext cx="5000625" cy="1988552"/>
          </a:xfrm>
          <a:prstGeom prst="rect">
            <a:avLst/>
          </a:prstGeom>
          <a:noFill/>
          <a:effectLst>
            <a:glow rad="63500">
              <a:schemeClr val="tx1"/>
            </a:glow>
            <a:outerShdw blurRad="76200" dir="18900000" sy="23000" kx="-1200000" algn="bl" rotWithShape="0">
              <a:schemeClr val="tx1">
                <a:alpha val="60000"/>
              </a:scheme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55B619-1820-4516-ADE5-19344DBB2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282" y="2090171"/>
            <a:ext cx="5737574" cy="1154341"/>
          </a:xfrm>
          <a:prstGeom prst="rect">
            <a:avLst/>
          </a:prstGeom>
          <a:noFill/>
          <a:effectLst>
            <a:glow rad="63500">
              <a:schemeClr val="tx1"/>
            </a:glow>
            <a:outerShdw blurRad="76200" dir="18900000" sy="23000" kx="-1200000" algn="bl" rotWithShape="0">
              <a:schemeClr val="tx1">
                <a:alpha val="60000"/>
              </a:scheme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BA944F-84E4-498C-B289-975E9ABCE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763" y="4519784"/>
            <a:ext cx="5094444" cy="1403305"/>
          </a:xfrm>
          <a:prstGeom prst="rect">
            <a:avLst/>
          </a:prstGeom>
          <a:noFill/>
          <a:effectLst>
            <a:glow rad="63500">
              <a:schemeClr val="tx1"/>
            </a:glow>
            <a:outerShdw blurRad="76200" dir="18900000" sy="23000" kx="-1200000" algn="bl" rotWithShape="0">
              <a:schemeClr val="tx1">
                <a:alpha val="60000"/>
              </a:scheme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5BF124-13DC-445C-B607-D669F2EB30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4281" y="4702413"/>
            <a:ext cx="5851152" cy="1095226"/>
          </a:xfrm>
          <a:prstGeom prst="rect">
            <a:avLst/>
          </a:prstGeom>
          <a:noFill/>
          <a:effectLst>
            <a:glow rad="63500">
              <a:schemeClr val="tx1"/>
            </a:glow>
            <a:outerShdw blurRad="76200" dir="18900000" sy="23000" kx="-1200000" algn="bl" rotWithShape="0">
              <a:schemeClr val="tx1">
                <a:alpha val="60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A6CA7B-6206-774B-38C8-1647AA34593E}"/>
              </a:ext>
            </a:extLst>
          </p:cNvPr>
          <p:cNvSpPr txBox="1">
            <a:spLocks/>
          </p:cNvSpPr>
          <p:nvPr/>
        </p:nvSpPr>
        <p:spPr>
          <a:xfrm>
            <a:off x="3186009" y="724123"/>
            <a:ext cx="5819982" cy="4247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lang="en-US" sz="3000" b="1" kern="12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rgbClr val="FF0000"/>
                </a:solidFill>
                <a:latin typeface="Verdana"/>
                <a:ea typeface="Verdana"/>
                <a:cs typeface="Arial"/>
              </a:rPr>
              <a:t>Workstation Move Requirements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3212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93329-3EFE-4D7D-A4AA-ACD7B731A0FB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6578353" y="1322627"/>
            <a:ext cx="2678794" cy="8435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32A835DD-6921-8EA5-D6B0-549FE03A7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80" y="496795"/>
            <a:ext cx="6395544" cy="3090051"/>
          </a:xfrm>
          <a:prstGeom prst="rect">
            <a:avLst/>
          </a:prstGeom>
          <a:noFill/>
          <a:effectLst>
            <a:glow rad="63500">
              <a:srgbClr val="FF0000"/>
            </a:glow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517FAB-45F2-4F81-B9BC-F2DFC1756D38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9572451" y="2302924"/>
            <a:ext cx="955411" cy="11260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F8C872-99FE-A838-A813-3118441A48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7120" y="5708487"/>
            <a:ext cx="1434644" cy="549275"/>
          </a:xfr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EDF62727-9DA0-4071-9D3A-DAF53B4C2653}"/>
              </a:ext>
            </a:extLst>
          </p:cNvPr>
          <p:cNvSpPr/>
          <p:nvPr/>
        </p:nvSpPr>
        <p:spPr>
          <a:xfrm>
            <a:off x="944881" y="-371475"/>
            <a:ext cx="45719" cy="6668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462B19-79C3-4F8B-AB71-791BFE485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314" y="3225428"/>
            <a:ext cx="5122505" cy="270595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98E667E-22EC-40E3-B726-3DFA8302F8B9}"/>
              </a:ext>
            </a:extLst>
          </p:cNvPr>
          <p:cNvSpPr/>
          <p:nvPr/>
        </p:nvSpPr>
        <p:spPr>
          <a:xfrm>
            <a:off x="3214241" y="1369620"/>
            <a:ext cx="466531" cy="174851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E11FD-C63D-483E-867D-2AB6BBF1E1EA}"/>
              </a:ext>
            </a:extLst>
          </p:cNvPr>
          <p:cNvSpPr/>
          <p:nvPr/>
        </p:nvSpPr>
        <p:spPr>
          <a:xfrm>
            <a:off x="9271125" y="4483486"/>
            <a:ext cx="466530" cy="18984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58EEDE-88CA-4BC0-96A0-32ADE1F72001}"/>
              </a:ext>
            </a:extLst>
          </p:cNvPr>
          <p:cNvSpPr txBox="1"/>
          <p:nvPr/>
        </p:nvSpPr>
        <p:spPr>
          <a:xfrm>
            <a:off x="9257147" y="342330"/>
            <a:ext cx="2541429" cy="196059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457200" indent="-457200"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AutoNum type="arabicParenR"/>
              <a:defRPr kumimoji="0" sz="16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n-US" sz="1400" dirty="0"/>
              <a:t>1)Scan/Insert 60% cushion assembly to frame</a:t>
            </a:r>
          </a:p>
          <a:p>
            <a:pPr marL="0" indent="0">
              <a:buNone/>
            </a:pPr>
            <a:r>
              <a:rPr lang="en-US" sz="1400" dirty="0"/>
              <a:t>2)Scan/Insert 40/% cushion assembly to frame</a:t>
            </a:r>
          </a:p>
          <a:p>
            <a:pPr marL="0" indent="0">
              <a:buNone/>
            </a:pPr>
            <a:r>
              <a:rPr lang="en-US" sz="1400" dirty="0"/>
              <a:t>3)Spring Installation</a:t>
            </a:r>
          </a:p>
          <a:p>
            <a:pPr marL="0" indent="0">
              <a:buNone/>
            </a:pPr>
            <a:r>
              <a:rPr lang="en-US" sz="1400" dirty="0"/>
              <a:t>4)MM Installation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5F9E63-39C1-479D-AB44-4FED9EB556DC}"/>
              </a:ext>
            </a:extLst>
          </p:cNvPr>
          <p:cNvSpPr txBox="1"/>
          <p:nvPr/>
        </p:nvSpPr>
        <p:spPr>
          <a:xfrm>
            <a:off x="2398824" y="4316045"/>
            <a:ext cx="2934321" cy="1762125"/>
          </a:xfrm>
          <a:prstGeom prst="rect">
            <a:avLst/>
          </a:prstGeom>
          <a:solidFill>
            <a:srgbClr val="F60109"/>
          </a:solidFill>
          <a:ln w="38100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u="sng" dirty="0">
                <a:solidFill>
                  <a:schemeClr val="bg1"/>
                </a:solidFill>
              </a:rPr>
              <a:t>L1-320-10</a:t>
            </a:r>
          </a:p>
          <a:p>
            <a:r>
              <a:rPr lang="en-US" sz="1100" dirty="0">
                <a:solidFill>
                  <a:schemeClr val="bg1"/>
                </a:solidFill>
              </a:rPr>
              <a:t>1)LH Memory Module Scan</a:t>
            </a:r>
          </a:p>
          <a:p>
            <a:r>
              <a:rPr lang="en-US" sz="1100" dirty="0">
                <a:solidFill>
                  <a:schemeClr val="bg1"/>
                </a:solidFill>
              </a:rPr>
              <a:t>2) Spring Installation</a:t>
            </a:r>
          </a:p>
          <a:p>
            <a:r>
              <a:rPr lang="en-US" sz="1100" dirty="0">
                <a:solidFill>
                  <a:schemeClr val="bg1"/>
                </a:solidFill>
              </a:rPr>
              <a:t> 3) LH RSC Trim Scan</a:t>
            </a:r>
          </a:p>
          <a:p>
            <a:r>
              <a:rPr lang="en-US" sz="1100" dirty="0">
                <a:solidFill>
                  <a:schemeClr val="bg1"/>
                </a:solidFill>
              </a:rPr>
              <a:t>4) LH RSC Heater Pad Scan</a:t>
            </a:r>
          </a:p>
          <a:p>
            <a:r>
              <a:rPr lang="en-US" sz="1100" u="sng" dirty="0">
                <a:solidFill>
                  <a:schemeClr val="bg1"/>
                </a:solidFill>
              </a:rPr>
              <a:t>L1-320-10</a:t>
            </a:r>
          </a:p>
          <a:p>
            <a:r>
              <a:rPr lang="en-US" sz="1100" dirty="0">
                <a:solidFill>
                  <a:schemeClr val="bg1"/>
                </a:solidFill>
              </a:rPr>
              <a:t>1)RH Memory Module Scan</a:t>
            </a:r>
          </a:p>
          <a:p>
            <a:r>
              <a:rPr lang="en-US" sz="1100" dirty="0">
                <a:solidFill>
                  <a:schemeClr val="bg1"/>
                </a:solidFill>
              </a:rPr>
              <a:t>2) Spring Installation</a:t>
            </a:r>
          </a:p>
          <a:p>
            <a:r>
              <a:rPr lang="en-US" sz="1100" dirty="0">
                <a:solidFill>
                  <a:schemeClr val="bg1"/>
                </a:solidFill>
              </a:rPr>
              <a:t> 3) RH RSC Trim Scan</a:t>
            </a:r>
          </a:p>
          <a:p>
            <a:r>
              <a:rPr lang="en-US" sz="1100" dirty="0">
                <a:solidFill>
                  <a:schemeClr val="bg1"/>
                </a:solidFill>
              </a:rPr>
              <a:t>4) RH RSC Heater Pad Scan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pPr marL="228600" indent="-228600">
              <a:buAutoNum type="arabicParenR"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A40B8A-EC29-4D3D-8C25-9D5EF3624E1D}"/>
              </a:ext>
            </a:extLst>
          </p:cNvPr>
          <p:cNvSpPr txBox="1"/>
          <p:nvPr/>
        </p:nvSpPr>
        <p:spPr>
          <a:xfrm>
            <a:off x="990600" y="4797284"/>
            <a:ext cx="1060994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u="sng" dirty="0"/>
              <a:t>LPS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99A915-651F-4976-947A-41978100B192}"/>
              </a:ext>
            </a:extLst>
          </p:cNvPr>
          <p:cNvSpPr txBox="1"/>
          <p:nvPr/>
        </p:nvSpPr>
        <p:spPr>
          <a:xfrm>
            <a:off x="5514703" y="4797284"/>
            <a:ext cx="1162593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u="sng" dirty="0"/>
              <a:t>Steps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8D08798-9E32-1406-18A1-C77324CFB552}"/>
              </a:ext>
            </a:extLst>
          </p:cNvPr>
          <p:cNvSpPr txBox="1">
            <a:spLocks/>
          </p:cNvSpPr>
          <p:nvPr/>
        </p:nvSpPr>
        <p:spPr>
          <a:xfrm>
            <a:off x="458766" y="3766779"/>
            <a:ext cx="6621566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914218" rtl="0" eaLnBrk="1" latinLnBrk="0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None/>
              <a:defRPr lang="en-US" sz="3000" b="0" kern="120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1800" b="1" dirty="0">
                <a:solidFill>
                  <a:srgbClr val="FF0000"/>
                </a:solidFill>
                <a:latin typeface="Verdana"/>
                <a:ea typeface="Verdana"/>
              </a:rPr>
              <a:t> Workstation </a:t>
            </a:r>
            <a:r>
              <a:rPr lang="en-US" sz="1600" b="1" dirty="0">
                <a:solidFill>
                  <a:srgbClr val="FF0000"/>
                </a:solidFill>
                <a:latin typeface="Verdana"/>
                <a:ea typeface="Verdana"/>
              </a:rPr>
              <a:t>Content</a:t>
            </a:r>
            <a:r>
              <a:rPr lang="en-US" sz="1800" b="1" dirty="0">
                <a:solidFill>
                  <a:srgbClr val="FF0000"/>
                </a:solidFill>
                <a:latin typeface="Verdana"/>
                <a:ea typeface="Verdana"/>
              </a:rPr>
              <a:t> Break Down L1-320-10/20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7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96510DE-172D-49DD-BAF8-8B754A5789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62575" y="0"/>
            <a:ext cx="6829425" cy="652463"/>
          </a:xfrm>
          <a:scene3d>
            <a:camera prst="perspectiveBelow"/>
            <a:lightRig rig="threePt" dir="t"/>
          </a:scene3d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L1-320-10/20 </a:t>
            </a:r>
            <a:r>
              <a:rPr lang="en-US" b="1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Station Moves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03B4B6-5120-4343-BBBE-C3C2B23BF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82" y="1648530"/>
            <a:ext cx="5119395" cy="2045240"/>
          </a:xfrm>
          <a:prstGeom prst="rect">
            <a:avLst/>
          </a:prstGeom>
          <a:noFill/>
          <a:effectLst>
            <a:glow rad="63500">
              <a:schemeClr val="tx1"/>
            </a:glow>
            <a:outerShdw blurRad="76200" dir="18900000" sy="23000" kx="-1200000" algn="bl" rotWithShape="0">
              <a:schemeClr val="tx1">
                <a:alpha val="60000"/>
              </a:scheme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C210CE-791C-4F2A-B3DA-786BD68C5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760" y="1648530"/>
            <a:ext cx="5548604" cy="2045240"/>
          </a:xfrm>
          <a:prstGeom prst="rect">
            <a:avLst/>
          </a:prstGeom>
          <a:noFill/>
          <a:effectLst>
            <a:glow rad="63500">
              <a:schemeClr val="tx1"/>
            </a:glow>
            <a:outerShdw blurRad="76200" dir="18900000" sy="23000" kx="-1200000" algn="bl" rotWithShape="0">
              <a:schemeClr val="tx1">
                <a:alpha val="60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E6BC92-E27E-4C32-98B4-4C84543D7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177" y="4433460"/>
            <a:ext cx="6829166" cy="1476174"/>
          </a:xfrm>
          <a:prstGeom prst="rect">
            <a:avLst/>
          </a:prstGeom>
          <a:noFill/>
          <a:effectLst>
            <a:glow rad="63500">
              <a:schemeClr val="tx1"/>
            </a:glow>
            <a:outerShdw blurRad="76200" dir="18900000" sy="23000" kx="-1200000" algn="bl" rotWithShape="0">
              <a:schemeClr val="tx1">
                <a:alpha val="60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92CC4D-6E17-0951-4E01-1F424B71569F}"/>
              </a:ext>
            </a:extLst>
          </p:cNvPr>
          <p:cNvSpPr txBox="1">
            <a:spLocks/>
          </p:cNvSpPr>
          <p:nvPr/>
        </p:nvSpPr>
        <p:spPr>
          <a:xfrm>
            <a:off x="2995579" y="809942"/>
            <a:ext cx="5819982" cy="4247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lang="en-US" sz="3000" b="1" kern="12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rgbClr val="FF0000"/>
                </a:solidFill>
                <a:latin typeface="Verdana"/>
                <a:ea typeface="Verdana"/>
                <a:cs typeface="Arial"/>
              </a:rPr>
              <a:t>Workstation Move Requirements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22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>
            <a:extLst>
              <a:ext uri="{FF2B5EF4-FFF2-40B4-BE49-F238E27FC236}">
                <a16:creationId xmlns:a16="http://schemas.microsoft.com/office/drawing/2014/main" id="{EDF62727-9DA0-4071-9D3A-DAF53B4C2653}"/>
              </a:ext>
            </a:extLst>
          </p:cNvPr>
          <p:cNvSpPr/>
          <p:nvPr/>
        </p:nvSpPr>
        <p:spPr>
          <a:xfrm>
            <a:off x="944881" y="-371475"/>
            <a:ext cx="45719" cy="6668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462B19-79C3-4F8B-AB71-791BFE485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576" y="3604579"/>
            <a:ext cx="5122505" cy="270595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93329-3EFE-4D7D-A4AA-ACD7B731A0FB}"/>
              </a:ext>
            </a:extLst>
          </p:cNvPr>
          <p:cNvCxnSpPr>
            <a:cxnSpLocks/>
          </p:cNvCxnSpPr>
          <p:nvPr/>
        </p:nvCxnSpPr>
        <p:spPr>
          <a:xfrm flipV="1">
            <a:off x="6759576" y="1147049"/>
            <a:ext cx="2724991" cy="10531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517FAB-45F2-4F81-B9BC-F2DFC1756D38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9320829" y="2200236"/>
            <a:ext cx="1297408" cy="14043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E11FD-C63D-483E-867D-2AB6BBF1E1EA}"/>
              </a:ext>
            </a:extLst>
          </p:cNvPr>
          <p:cNvSpPr/>
          <p:nvPr/>
        </p:nvSpPr>
        <p:spPr>
          <a:xfrm>
            <a:off x="9717444" y="4862637"/>
            <a:ext cx="466530" cy="18984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53A8DD-A6D2-4A1B-AD59-D4B3E9492C07}"/>
              </a:ext>
            </a:extLst>
          </p:cNvPr>
          <p:cNvSpPr txBox="1"/>
          <p:nvPr/>
        </p:nvSpPr>
        <p:spPr>
          <a:xfrm>
            <a:off x="9109151" y="413692"/>
            <a:ext cx="2623613" cy="207837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457200" indent="-457200"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AutoNum type="arabicParenR"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n-US" sz="1800" dirty="0"/>
              <a:t>1)Power seat down</a:t>
            </a:r>
          </a:p>
          <a:p>
            <a:pPr marL="0" indent="0">
              <a:buNone/>
            </a:pPr>
            <a:r>
              <a:rPr lang="en-US" sz="1800" dirty="0"/>
              <a:t>2)Install HR Guides</a:t>
            </a:r>
          </a:p>
          <a:p>
            <a:pPr marL="0" indent="0">
              <a:buNone/>
            </a:pPr>
            <a:r>
              <a:rPr lang="en-US" sz="1800" dirty="0"/>
              <a:t>3)Install Headrest</a:t>
            </a:r>
          </a:p>
          <a:p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52C036-8EAA-4C83-BC2F-D29F649A8F53}"/>
              </a:ext>
            </a:extLst>
          </p:cNvPr>
          <p:cNvSpPr txBox="1"/>
          <p:nvPr/>
        </p:nvSpPr>
        <p:spPr>
          <a:xfrm>
            <a:off x="2008026" y="4374936"/>
            <a:ext cx="2934321" cy="1126072"/>
          </a:xfrm>
          <a:prstGeom prst="rect">
            <a:avLst/>
          </a:prstGeom>
          <a:solidFill>
            <a:srgbClr val="F60109"/>
          </a:solidFill>
          <a:ln w="38100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chemeClr val="bg1"/>
                </a:solidFill>
              </a:rPr>
              <a:t>1) Lower LH Seat Back</a:t>
            </a:r>
          </a:p>
          <a:p>
            <a:r>
              <a:rPr lang="en-US" sz="1100" dirty="0">
                <a:solidFill>
                  <a:schemeClr val="bg1"/>
                </a:solidFill>
              </a:rPr>
              <a:t>2) Lower RH Seat Back</a:t>
            </a:r>
          </a:p>
          <a:p>
            <a:r>
              <a:rPr lang="en-US" sz="1100" dirty="0">
                <a:solidFill>
                  <a:schemeClr val="bg1"/>
                </a:solidFill>
              </a:rPr>
              <a:t>3) Transfer all steps from L1-950-10 (Headrest Installation)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1B4189-9057-4779-B2BE-11B817A6AF8B}"/>
              </a:ext>
            </a:extLst>
          </p:cNvPr>
          <p:cNvSpPr txBox="1"/>
          <p:nvPr/>
        </p:nvSpPr>
        <p:spPr>
          <a:xfrm>
            <a:off x="741148" y="4673749"/>
            <a:ext cx="1060994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u="sng" dirty="0"/>
              <a:t>LPS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A23C1E-EDA2-4D75-A3FB-E86D2336CEBE}"/>
              </a:ext>
            </a:extLst>
          </p:cNvPr>
          <p:cNvSpPr txBox="1"/>
          <p:nvPr/>
        </p:nvSpPr>
        <p:spPr>
          <a:xfrm>
            <a:off x="5161779" y="4703438"/>
            <a:ext cx="1162593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u="sng" dirty="0"/>
              <a:t>Steps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A6C381-F8E7-B717-9E00-3F74FC123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51" y="413692"/>
            <a:ext cx="6395544" cy="3090051"/>
          </a:xfrm>
          <a:prstGeom prst="rect">
            <a:avLst/>
          </a:prstGeom>
          <a:noFill/>
          <a:effectLst>
            <a:glow rad="63500">
              <a:srgbClr val="FF0000"/>
            </a:glow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7622276-1C28-AD36-BC8D-30505AFE70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7119" y="5672831"/>
            <a:ext cx="1745363" cy="584931"/>
          </a:xfr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8E667E-22EC-40E3-B726-3DFA8302F8B9}"/>
              </a:ext>
            </a:extLst>
          </p:cNvPr>
          <p:cNvSpPr/>
          <p:nvPr/>
        </p:nvSpPr>
        <p:spPr>
          <a:xfrm>
            <a:off x="3750200" y="1325976"/>
            <a:ext cx="219999" cy="174851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98F8564-3D13-68E5-E777-90C51B6B5B77}"/>
              </a:ext>
            </a:extLst>
          </p:cNvPr>
          <p:cNvSpPr txBox="1">
            <a:spLocks/>
          </p:cNvSpPr>
          <p:nvPr/>
        </p:nvSpPr>
        <p:spPr>
          <a:xfrm>
            <a:off x="439417" y="3729520"/>
            <a:ext cx="6621566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914218" rtl="0" eaLnBrk="1" latinLnBrk="0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None/>
              <a:defRPr lang="en-US" sz="3000" b="0" kern="120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1800" b="1" dirty="0">
                <a:solidFill>
                  <a:srgbClr val="FF0000"/>
                </a:solidFill>
                <a:latin typeface="Verdana"/>
                <a:ea typeface="Verdana"/>
              </a:rPr>
              <a:t> Workstation </a:t>
            </a:r>
            <a:r>
              <a:rPr lang="en-US" sz="1600" b="1" dirty="0">
                <a:solidFill>
                  <a:srgbClr val="FF0000"/>
                </a:solidFill>
                <a:latin typeface="Verdana"/>
                <a:ea typeface="Verdana"/>
              </a:rPr>
              <a:t>Content</a:t>
            </a:r>
            <a:r>
              <a:rPr lang="en-US" sz="1800" b="1" dirty="0">
                <a:solidFill>
                  <a:srgbClr val="FF0000"/>
                </a:solidFill>
                <a:latin typeface="Verdana"/>
                <a:ea typeface="Verdana"/>
              </a:rPr>
              <a:t> Break Down L1-360-10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1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C14A2E-6F64-834B-AC47-F5AA74D2462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5" name="Title 54">
            <a:extLst>
              <a:ext uri="{FF2B5EF4-FFF2-40B4-BE49-F238E27FC236}">
                <a16:creationId xmlns:a16="http://schemas.microsoft.com/office/drawing/2014/main" id="{91F671D1-8CB5-8945-870C-C6DDC890E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35" y="318960"/>
            <a:ext cx="10957763" cy="553998"/>
          </a:xfrm>
        </p:spPr>
        <p:txBody>
          <a:bodyPr/>
          <a:lstStyle/>
          <a:p>
            <a:r>
              <a:rPr lang="en-US" dirty="0"/>
              <a:t>Team Members Introduction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BB82B004-57BC-4185-BED9-B60A9C1A6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629989"/>
              </p:ext>
            </p:extLst>
          </p:nvPr>
        </p:nvGraphicFramePr>
        <p:xfrm>
          <a:off x="695557" y="826496"/>
          <a:ext cx="11075664" cy="357813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13628">
                  <a:extLst>
                    <a:ext uri="{9D8B030D-6E8A-4147-A177-3AD203B41FA5}">
                      <a16:colId xmlns:a16="http://schemas.microsoft.com/office/drawing/2014/main" val="2645286422"/>
                    </a:ext>
                  </a:extLst>
                </a:gridCol>
                <a:gridCol w="1904379">
                  <a:extLst>
                    <a:ext uri="{9D8B030D-6E8A-4147-A177-3AD203B41FA5}">
                      <a16:colId xmlns:a16="http://schemas.microsoft.com/office/drawing/2014/main" val="1311386170"/>
                    </a:ext>
                  </a:extLst>
                </a:gridCol>
                <a:gridCol w="1245315">
                  <a:extLst>
                    <a:ext uri="{9D8B030D-6E8A-4147-A177-3AD203B41FA5}">
                      <a16:colId xmlns:a16="http://schemas.microsoft.com/office/drawing/2014/main" val="3525239360"/>
                    </a:ext>
                  </a:extLst>
                </a:gridCol>
                <a:gridCol w="2138351">
                  <a:extLst>
                    <a:ext uri="{9D8B030D-6E8A-4147-A177-3AD203B41FA5}">
                      <a16:colId xmlns:a16="http://schemas.microsoft.com/office/drawing/2014/main" val="3457058355"/>
                    </a:ext>
                  </a:extLst>
                </a:gridCol>
                <a:gridCol w="2183556">
                  <a:extLst>
                    <a:ext uri="{9D8B030D-6E8A-4147-A177-3AD203B41FA5}">
                      <a16:colId xmlns:a16="http://schemas.microsoft.com/office/drawing/2014/main" val="150071049"/>
                    </a:ext>
                  </a:extLst>
                </a:gridCol>
                <a:gridCol w="1523916">
                  <a:extLst>
                    <a:ext uri="{9D8B030D-6E8A-4147-A177-3AD203B41FA5}">
                      <a16:colId xmlns:a16="http://schemas.microsoft.com/office/drawing/2014/main" val="1265943600"/>
                    </a:ext>
                  </a:extLst>
                </a:gridCol>
                <a:gridCol w="1766519">
                  <a:extLst>
                    <a:ext uri="{9D8B030D-6E8A-4147-A177-3AD203B41FA5}">
                      <a16:colId xmlns:a16="http://schemas.microsoft.com/office/drawing/2014/main" val="2322699542"/>
                    </a:ext>
                  </a:extLst>
                </a:gridCol>
              </a:tblGrid>
              <a:tr h="757156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latin typeface="+mj-lt"/>
                        </a:rPr>
                        <a:t>#</a:t>
                      </a:r>
                      <a:endParaRPr lang="en-US" sz="1600" b="1" i="0" noProof="0" dirty="0"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latin typeface="+mj-lt"/>
                        </a:rPr>
                        <a:t>Team Members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latin typeface="+mj-lt"/>
                        </a:rPr>
                        <a:t>Shift (A/B/C)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latin typeface="+mj-lt"/>
                        </a:rPr>
                        <a:t>Department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>
                          <a:latin typeface="+mj-lt"/>
                        </a:rPr>
                        <a:t>Position /</a:t>
                      </a:r>
                      <a:r>
                        <a:rPr lang="en-US" sz="1600" b="1" baseline="0" noProof="0" dirty="0">
                          <a:latin typeface="+mj-lt"/>
                        </a:rPr>
                        <a:t> Job Responsibilities</a:t>
                      </a:r>
                      <a:endParaRPr lang="en-US" sz="1600" b="1" noProof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>
                          <a:latin typeface="+mj-lt"/>
                        </a:rPr>
                        <a:t>Time at Lear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>
                          <a:latin typeface="+mj-lt"/>
                        </a:rPr>
                        <a:t># Kaizen participated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8309898"/>
                  </a:ext>
                </a:extLst>
              </a:tr>
              <a:tr h="687042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noProof="0" dirty="0">
                          <a:latin typeface="+mj-lt"/>
                          <a:ea typeface="Verdana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>
                          <a:latin typeface="+mj-lt"/>
                        </a:rPr>
                        <a:t>Aaron Rutledge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>
                          <a:latin typeface="+mj-lt"/>
                        </a:rPr>
                        <a:t>Manager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latin typeface="+mj-lt"/>
                        </a:rPr>
                        <a:t>19yrs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latin typeface="+mj-lt"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5444451"/>
                  </a:ext>
                </a:extLst>
              </a:tr>
              <a:tr h="59740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noProof="0" dirty="0">
                          <a:latin typeface="+mj-lt"/>
                          <a:ea typeface="Verdana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Williams, </a:t>
                      </a:r>
                      <a:r>
                        <a:rPr lang="en-US" sz="1400" b="0" noProof="0" dirty="0">
                          <a:latin typeface="+mj-lt"/>
                        </a:rPr>
                        <a:t>Jerod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Engineering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latin typeface="+mj-lt"/>
                        </a:rPr>
                        <a:t>&gt;1yr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218" rtl="0" eaLnBrk="1" latinLnBrk="0" hangingPunct="1"/>
                      <a:r>
                        <a:rPr lang="en-US" sz="1400" b="0" i="0" kern="1200" noProof="0" dirty="0">
                          <a:solidFill>
                            <a:schemeClr val="dk1"/>
                          </a:solidFill>
                          <a:latin typeface="+mj-lt"/>
                          <a:ea typeface="Verdana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4751858"/>
                  </a:ext>
                </a:extLst>
              </a:tr>
              <a:tr h="509187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noProof="0" dirty="0">
                          <a:latin typeface="+mj-lt"/>
                          <a:ea typeface="Verdana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>
                          <a:latin typeface="+mj-lt"/>
                        </a:rPr>
                        <a:t>Adam Hamm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Ops Manager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latin typeface="+mj-lt"/>
                        </a:rPr>
                        <a:t>4yrs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218" rtl="0" eaLnBrk="1" latinLnBrk="0" hangingPunct="1"/>
                      <a:r>
                        <a:rPr lang="en-US" sz="1400" b="0" i="0" kern="1200" noProof="0" dirty="0">
                          <a:solidFill>
                            <a:schemeClr val="dk1"/>
                          </a:solidFill>
                          <a:latin typeface="+mj-lt"/>
                          <a:ea typeface="Verdana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0481645"/>
                  </a:ext>
                </a:extLst>
              </a:tr>
              <a:tr h="509187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noProof="0" dirty="0">
                          <a:latin typeface="+mj-lt"/>
                          <a:ea typeface="Verdana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>
                          <a:latin typeface="+mj-lt"/>
                        </a:rPr>
                        <a:t>Jonathon Underwood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Team Lead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latin typeface="+mj-lt"/>
                        </a:rPr>
                        <a:t>14yrs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218" rtl="0" eaLnBrk="1" latinLnBrk="0" hangingPunct="1"/>
                      <a:r>
                        <a:rPr lang="en-US" sz="1400" b="0" i="0" kern="1200" noProof="0" dirty="0">
                          <a:solidFill>
                            <a:schemeClr val="dk1"/>
                          </a:solidFill>
                          <a:latin typeface="+mj-lt"/>
                          <a:ea typeface="Verdana" panose="020B0604030504040204" pitchFamily="34" charset="0"/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1562754"/>
                  </a:ext>
                </a:extLst>
              </a:tr>
              <a:tr h="509187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noProof="0" dirty="0">
                          <a:latin typeface="+mj-lt"/>
                          <a:ea typeface="Verdana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>
                          <a:latin typeface="+mj-lt"/>
                        </a:rPr>
                        <a:t>Scott Porter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Engineering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&gt;1yr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218" rtl="0" eaLnBrk="1" latinLnBrk="0" hangingPunct="1"/>
                      <a:r>
                        <a:rPr lang="en-US" sz="1400" b="0" i="0" kern="1200" noProof="0" dirty="0">
                          <a:solidFill>
                            <a:schemeClr val="dk1"/>
                          </a:solidFill>
                          <a:latin typeface="+mj-lt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013675"/>
                  </a:ext>
                </a:extLst>
              </a:tr>
            </a:tbl>
          </a:graphicData>
        </a:graphic>
      </p:graphicFrame>
      <p:pic>
        <p:nvPicPr>
          <p:cNvPr id="4" name="Picture Placeholder 29">
            <a:extLst>
              <a:ext uri="{FF2B5EF4-FFF2-40B4-BE49-F238E27FC236}">
                <a16:creationId xmlns:a16="http://schemas.microsoft.com/office/drawing/2014/main" id="{3CA4CD77-8C7B-B6F5-D8BD-478E4352D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8861" y="4794779"/>
            <a:ext cx="1164852" cy="11648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76200" dir="13500000" sy="23000" kx="1200000" algn="br" rotWithShape="0">
              <a:prstClr val="black">
                <a:alpha val="7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4A28AA-C219-E0D1-BA09-819E9DBC69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40" t="8699" r="12179" b="8699"/>
          <a:stretch/>
        </p:blipFill>
        <p:spPr>
          <a:xfrm>
            <a:off x="1523087" y="4817782"/>
            <a:ext cx="1159049" cy="11648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76200" dir="13500000" sy="23000" kx="1200000" algn="br" rotWithShape="0">
              <a:prstClr val="black">
                <a:alpha val="7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2EC5142-768F-F95D-859E-BADB56F6B1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 l="10626" t="5976" r="9837" b="8286"/>
          <a:stretch/>
        </p:blipFill>
        <p:spPr>
          <a:xfrm>
            <a:off x="5772192" y="4768159"/>
            <a:ext cx="1164852" cy="11648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76200" dir="13500000" sy="23000" kx="1200000" algn="br" rotWithShape="0">
              <a:prstClr val="black">
                <a:alpha val="7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889840D0-D768-3D48-E5BB-CBDD0A0D801E}"/>
              </a:ext>
            </a:extLst>
          </p:cNvPr>
          <p:cNvSpPr txBox="1"/>
          <p:nvPr/>
        </p:nvSpPr>
        <p:spPr>
          <a:xfrm>
            <a:off x="1581931" y="5942435"/>
            <a:ext cx="1045712" cy="521114"/>
          </a:xfrm>
          <a:prstGeom prst="rect">
            <a:avLst/>
          </a:prstGeom>
          <a:noFill/>
          <a:ln w="28575">
            <a:noFill/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Aaron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F7A1D4FB-D333-2E0E-9CF6-F9E6D8970183}"/>
              </a:ext>
            </a:extLst>
          </p:cNvPr>
          <p:cNvSpPr txBox="1"/>
          <p:nvPr/>
        </p:nvSpPr>
        <p:spPr>
          <a:xfrm>
            <a:off x="3738001" y="5942435"/>
            <a:ext cx="1045712" cy="521114"/>
          </a:xfrm>
          <a:prstGeom prst="rect">
            <a:avLst/>
          </a:prstGeom>
          <a:noFill/>
          <a:ln w="28575">
            <a:noFill/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Jerod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65B6B6C4-C8F7-35B2-95D2-3C099F2B5B47}"/>
              </a:ext>
            </a:extLst>
          </p:cNvPr>
          <p:cNvSpPr txBox="1"/>
          <p:nvPr/>
        </p:nvSpPr>
        <p:spPr>
          <a:xfrm>
            <a:off x="5831762" y="5942435"/>
            <a:ext cx="1045712" cy="521114"/>
          </a:xfrm>
          <a:prstGeom prst="rect">
            <a:avLst/>
          </a:prstGeom>
          <a:noFill/>
          <a:ln w="28575">
            <a:noFill/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Adam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C096B23-0808-B008-8DA3-9DB98F19C4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766" t="18159" r="16763" b="13947"/>
          <a:stretch/>
        </p:blipFill>
        <p:spPr>
          <a:xfrm>
            <a:off x="7763927" y="4791249"/>
            <a:ext cx="1258419" cy="11648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76200" dir="13500000" sy="23000" kx="1200000" algn="br" rotWithShape="0">
              <a:prstClr val="black">
                <a:alpha val="7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TextBox 2">
            <a:extLst>
              <a:ext uri="{FF2B5EF4-FFF2-40B4-BE49-F238E27FC236}">
                <a16:creationId xmlns:a16="http://schemas.microsoft.com/office/drawing/2014/main" id="{4E7CAA60-472A-2F14-E798-BAEB8D0AEBD6}"/>
              </a:ext>
            </a:extLst>
          </p:cNvPr>
          <p:cNvSpPr txBox="1"/>
          <p:nvPr/>
        </p:nvSpPr>
        <p:spPr>
          <a:xfrm>
            <a:off x="7763927" y="5950206"/>
            <a:ext cx="1164852" cy="521114"/>
          </a:xfrm>
          <a:prstGeom prst="rect">
            <a:avLst/>
          </a:prstGeom>
          <a:noFill/>
          <a:ln w="28575">
            <a:noFill/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Jonathon</a:t>
            </a:r>
          </a:p>
        </p:txBody>
      </p:sp>
      <p:sp>
        <p:nvSpPr>
          <p:cNvPr id="25" name="TextBox 2">
            <a:extLst>
              <a:ext uri="{FF2B5EF4-FFF2-40B4-BE49-F238E27FC236}">
                <a16:creationId xmlns:a16="http://schemas.microsoft.com/office/drawing/2014/main" id="{4862CDA8-DC3C-343F-CB99-04B8A2241C22}"/>
              </a:ext>
            </a:extLst>
          </p:cNvPr>
          <p:cNvSpPr txBox="1"/>
          <p:nvPr/>
        </p:nvSpPr>
        <p:spPr>
          <a:xfrm>
            <a:off x="9787635" y="5933010"/>
            <a:ext cx="1164852" cy="521114"/>
          </a:xfrm>
          <a:prstGeom prst="rect">
            <a:avLst/>
          </a:prstGeom>
          <a:noFill/>
          <a:ln w="28575">
            <a:noFill/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Scott</a:t>
            </a:r>
          </a:p>
        </p:txBody>
      </p:sp>
      <p:pic>
        <p:nvPicPr>
          <p:cNvPr id="1026" name="Picture 3" descr="Scott Porter">
            <a:extLst>
              <a:ext uri="{FF2B5EF4-FFF2-40B4-BE49-F238E27FC236}">
                <a16:creationId xmlns:a16="http://schemas.microsoft.com/office/drawing/2014/main" id="{846FC2A3-B904-7F01-0D30-D420D4953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642" y="4705165"/>
            <a:ext cx="1227845" cy="12278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76200" dir="13500000" sy="23000" kx="1200000" algn="br" rotWithShape="0">
              <a:prstClr val="black">
                <a:alpha val="7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96510DE-172D-49DD-BAF8-8B754A5789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62575" y="187325"/>
            <a:ext cx="6829425" cy="652463"/>
          </a:xfrm>
          <a:scene3d>
            <a:camera prst="perspectiveBelow"/>
            <a:lightRig rig="threePt" dir="t"/>
          </a:scene3d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L1-360-10 </a:t>
            </a:r>
            <a:r>
              <a:rPr lang="en-US" b="1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Station Moves 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24F621-81CA-4CD2-85E1-717920D51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11" y="1588179"/>
            <a:ext cx="7350577" cy="2140358"/>
          </a:xfrm>
          <a:prstGeom prst="rect">
            <a:avLst/>
          </a:prstGeom>
          <a:noFill/>
          <a:effectLst>
            <a:glow rad="63500">
              <a:schemeClr val="tx1"/>
            </a:glow>
            <a:outerShdw blurRad="76200" dir="18900000" sy="23000" kx="-1200000" algn="bl" rotWithShape="0">
              <a:schemeClr val="tx1">
                <a:alpha val="60000"/>
              </a:scheme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C8C4AE-1932-4092-A912-833C324C8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711" y="4129617"/>
            <a:ext cx="7350577" cy="2011512"/>
          </a:xfrm>
          <a:prstGeom prst="rect">
            <a:avLst/>
          </a:prstGeom>
          <a:noFill/>
          <a:effectLst>
            <a:glow rad="63500">
              <a:schemeClr val="tx1"/>
            </a:glow>
            <a:outerShdw blurRad="76200" dir="18900000" sy="23000" kx="-1200000" algn="bl" rotWithShape="0">
              <a:schemeClr val="tx1">
                <a:alpha val="60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DAD393-F0CF-61A5-1838-A4AA013C3B1C}"/>
              </a:ext>
            </a:extLst>
          </p:cNvPr>
          <p:cNvSpPr txBox="1">
            <a:spLocks/>
          </p:cNvSpPr>
          <p:nvPr/>
        </p:nvSpPr>
        <p:spPr>
          <a:xfrm>
            <a:off x="3265908" y="675386"/>
            <a:ext cx="5819982" cy="4247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lang="en-US" sz="3000" b="1" kern="12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rgbClr val="FF0000"/>
                </a:solidFill>
                <a:latin typeface="Verdana"/>
                <a:ea typeface="Verdana"/>
                <a:cs typeface="Arial"/>
              </a:rPr>
              <a:t>Workstation Move Requirements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5675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27C7E0-434E-2460-C360-B9169CFF88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0284" y="5656746"/>
            <a:ext cx="1452399" cy="549275"/>
          </a:xfr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EDF62727-9DA0-4071-9D3A-DAF53B4C2653}"/>
              </a:ext>
            </a:extLst>
          </p:cNvPr>
          <p:cNvSpPr/>
          <p:nvPr/>
        </p:nvSpPr>
        <p:spPr>
          <a:xfrm>
            <a:off x="944881" y="-371475"/>
            <a:ext cx="45719" cy="6668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462B19-79C3-4F8B-AB71-791BFE485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314" y="3225428"/>
            <a:ext cx="5122505" cy="270595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93329-3EFE-4D7D-A4AA-ACD7B731A0FB}"/>
              </a:ext>
            </a:extLst>
          </p:cNvPr>
          <p:cNvCxnSpPr>
            <a:cxnSpLocks/>
          </p:cNvCxnSpPr>
          <p:nvPr/>
        </p:nvCxnSpPr>
        <p:spPr>
          <a:xfrm flipV="1">
            <a:off x="6759576" y="1147049"/>
            <a:ext cx="2724991" cy="10531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517FAB-45F2-4F81-B9BC-F2DFC1756D38}"/>
              </a:ext>
            </a:extLst>
          </p:cNvPr>
          <p:cNvCxnSpPr>
            <a:cxnSpLocks/>
          </p:cNvCxnSpPr>
          <p:nvPr/>
        </p:nvCxnSpPr>
        <p:spPr>
          <a:xfrm flipV="1">
            <a:off x="9819694" y="2200236"/>
            <a:ext cx="798543" cy="10531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E11FD-C63D-483E-867D-2AB6BBF1E1EA}"/>
              </a:ext>
            </a:extLst>
          </p:cNvPr>
          <p:cNvSpPr/>
          <p:nvPr/>
        </p:nvSpPr>
        <p:spPr>
          <a:xfrm>
            <a:off x="10563107" y="4483486"/>
            <a:ext cx="466530" cy="18984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E6E775-D2E5-4DA3-96B8-297C08A29B57}"/>
              </a:ext>
            </a:extLst>
          </p:cNvPr>
          <p:cNvSpPr txBox="1"/>
          <p:nvPr/>
        </p:nvSpPr>
        <p:spPr>
          <a:xfrm>
            <a:off x="9422999" y="224768"/>
            <a:ext cx="2634738" cy="197546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457200" indent="-457200"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AutoNum type="arabicParenR"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n-US" dirty="0"/>
              <a:t>1)Scan/Install Carpets</a:t>
            </a:r>
          </a:p>
          <a:p>
            <a:pPr marL="0" indent="0">
              <a:buNone/>
            </a:pPr>
            <a:r>
              <a:rPr lang="en-US" dirty="0"/>
              <a:t>2)Closeout 20% LH back assembly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CE05A0-5C06-4082-93D4-0AC3FF53BC39}"/>
              </a:ext>
            </a:extLst>
          </p:cNvPr>
          <p:cNvSpPr txBox="1"/>
          <p:nvPr/>
        </p:nvSpPr>
        <p:spPr>
          <a:xfrm>
            <a:off x="1928178" y="4483486"/>
            <a:ext cx="3043872" cy="913490"/>
          </a:xfrm>
          <a:prstGeom prst="rect">
            <a:avLst/>
          </a:prstGeom>
          <a:solidFill>
            <a:srgbClr val="F60109"/>
          </a:solidFill>
          <a:ln w="38100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chemeClr val="bg1"/>
                </a:solidFill>
              </a:rPr>
              <a:t>1) Scan 20% Carpet</a:t>
            </a:r>
          </a:p>
          <a:p>
            <a:r>
              <a:rPr lang="en-US" sz="1100" dirty="0">
                <a:solidFill>
                  <a:schemeClr val="bg1"/>
                </a:solidFill>
              </a:rPr>
              <a:t>2) Scan LH Carpet</a:t>
            </a:r>
          </a:p>
          <a:p>
            <a:r>
              <a:rPr lang="en-US" sz="1100" dirty="0">
                <a:solidFill>
                  <a:schemeClr val="bg1"/>
                </a:solidFill>
              </a:rPr>
              <a:t>3) Scan RH Carpet</a:t>
            </a:r>
          </a:p>
          <a:p>
            <a:r>
              <a:rPr lang="en-US" sz="1100" dirty="0">
                <a:solidFill>
                  <a:schemeClr val="bg1"/>
                </a:solidFill>
              </a:rPr>
              <a:t>4)Close-out 20% Back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279812-8F72-4084-B748-ED10CF9A41F1}"/>
              </a:ext>
            </a:extLst>
          </p:cNvPr>
          <p:cNvSpPr txBox="1"/>
          <p:nvPr/>
        </p:nvSpPr>
        <p:spPr>
          <a:xfrm>
            <a:off x="611120" y="4696391"/>
            <a:ext cx="1060994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u="sng" dirty="0"/>
              <a:t>LPS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A04D4C-7395-4C57-B49F-BB89025C526B}"/>
              </a:ext>
            </a:extLst>
          </p:cNvPr>
          <p:cNvSpPr txBox="1"/>
          <p:nvPr/>
        </p:nvSpPr>
        <p:spPr>
          <a:xfrm>
            <a:off x="5172107" y="4714759"/>
            <a:ext cx="1162593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u="sng" dirty="0"/>
              <a:t>Steps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D6E747-C1E9-EE43-F673-D31E892B3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37" y="403525"/>
            <a:ext cx="6395544" cy="3090051"/>
          </a:xfrm>
          <a:prstGeom prst="rect">
            <a:avLst/>
          </a:prstGeom>
          <a:noFill/>
          <a:effectLst>
            <a:glow rad="63500">
              <a:srgbClr val="FF0000"/>
            </a:glow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98E667E-22EC-40E3-B726-3DFA8302F8B9}"/>
              </a:ext>
            </a:extLst>
          </p:cNvPr>
          <p:cNvSpPr/>
          <p:nvPr/>
        </p:nvSpPr>
        <p:spPr>
          <a:xfrm>
            <a:off x="3920132" y="1461023"/>
            <a:ext cx="219999" cy="153984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8368831-53AC-B8AC-85F2-36F268BDB616}"/>
              </a:ext>
            </a:extLst>
          </p:cNvPr>
          <p:cNvSpPr txBox="1">
            <a:spLocks/>
          </p:cNvSpPr>
          <p:nvPr/>
        </p:nvSpPr>
        <p:spPr>
          <a:xfrm>
            <a:off x="439417" y="3800165"/>
            <a:ext cx="6621566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914218" rtl="0" eaLnBrk="1" latinLnBrk="0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None/>
              <a:defRPr lang="en-US" sz="3000" b="0" kern="120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1800" b="1" dirty="0">
                <a:solidFill>
                  <a:srgbClr val="FF0000"/>
                </a:solidFill>
                <a:latin typeface="Verdana"/>
                <a:ea typeface="Verdana"/>
              </a:rPr>
              <a:t> Workstation </a:t>
            </a:r>
            <a:r>
              <a:rPr lang="en-US" sz="1600" b="1" dirty="0">
                <a:solidFill>
                  <a:srgbClr val="FF0000"/>
                </a:solidFill>
                <a:latin typeface="Verdana"/>
                <a:ea typeface="Verdana"/>
              </a:rPr>
              <a:t>Content</a:t>
            </a:r>
            <a:r>
              <a:rPr lang="en-US" sz="1800" b="1" dirty="0">
                <a:solidFill>
                  <a:srgbClr val="FF0000"/>
                </a:solidFill>
                <a:latin typeface="Verdana"/>
                <a:ea typeface="Verdana"/>
              </a:rPr>
              <a:t> Break Down L1-900-10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9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>
            <a:extLst>
              <a:ext uri="{FF2B5EF4-FFF2-40B4-BE49-F238E27FC236}">
                <a16:creationId xmlns:a16="http://schemas.microsoft.com/office/drawing/2014/main" id="{EDF62727-9DA0-4071-9D3A-DAF53B4C2653}"/>
              </a:ext>
            </a:extLst>
          </p:cNvPr>
          <p:cNvSpPr/>
          <p:nvPr/>
        </p:nvSpPr>
        <p:spPr>
          <a:xfrm>
            <a:off x="944881" y="-371475"/>
            <a:ext cx="45719" cy="6668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52A7F964-75D0-4548-9080-94921F068A80}"/>
              </a:ext>
            </a:extLst>
          </p:cNvPr>
          <p:cNvSpPr txBox="1">
            <a:spLocks/>
          </p:cNvSpPr>
          <p:nvPr/>
        </p:nvSpPr>
        <p:spPr bwMode="white">
          <a:xfrm>
            <a:off x="2861162" y="5767371"/>
            <a:ext cx="11115677" cy="8158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lang="en-US" sz="5400" b="1" i="0" u="none" strike="noStrike" kern="120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6977901-2E6C-43C8-8113-F221E4017624}"/>
              </a:ext>
            </a:extLst>
          </p:cNvPr>
          <p:cNvSpPr txBox="1">
            <a:spLocks/>
          </p:cNvSpPr>
          <p:nvPr/>
        </p:nvSpPr>
        <p:spPr bwMode="white">
          <a:xfrm>
            <a:off x="3178353" y="88726"/>
            <a:ext cx="6829166" cy="652745"/>
          </a:xfrm>
          <a:prstGeom prst="rect">
            <a:avLst/>
          </a:prstGeom>
          <a:scene3d>
            <a:camera prst="perspectiveBelow"/>
            <a:lightRig rig="threePt" dir="t"/>
          </a:scene3d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lang="en-US" sz="5400" b="1" i="0" u="none" strike="noStrike" kern="120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L1-900-10 </a:t>
            </a:r>
            <a:r>
              <a:rPr lang="en-US" dirty="0">
                <a:solidFill>
                  <a:schemeClr val="bg1"/>
                </a:solidFill>
                <a:ea typeface="ＭＳ Ｐゴシック" pitchFamily="34" charset="-128"/>
              </a:rPr>
              <a:t>Station Moves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3C9034-3A2D-4CB2-9E39-AC9618FDA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15" y="1694418"/>
            <a:ext cx="4752508" cy="1734582"/>
          </a:xfrm>
          <a:prstGeom prst="rect">
            <a:avLst/>
          </a:prstGeom>
          <a:noFill/>
          <a:effectLst>
            <a:glow rad="63500">
              <a:schemeClr val="tx1"/>
            </a:glow>
            <a:outerShdw blurRad="76200" dir="18900000" sy="23000" kx="-1200000" algn="bl" rotWithShape="0">
              <a:schemeClr val="tx1">
                <a:alpha val="60000"/>
              </a:scheme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58D006-9134-48A7-9D16-6CD5C5BA1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268" y="4017341"/>
            <a:ext cx="6829166" cy="2072068"/>
          </a:xfrm>
          <a:prstGeom prst="rect">
            <a:avLst/>
          </a:prstGeom>
          <a:noFill/>
          <a:effectLst>
            <a:glow rad="63500">
              <a:schemeClr val="tx1"/>
            </a:glow>
            <a:outerShdw blurRad="76200" dir="18900000" sy="23000" kx="-1200000" algn="bl" rotWithShape="0">
              <a:schemeClr val="tx1">
                <a:alpha val="60000"/>
              </a:scheme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FA4ABB-52AB-4997-B6A1-F5986B4C1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851" y="1694418"/>
            <a:ext cx="5471567" cy="1734582"/>
          </a:xfrm>
          <a:prstGeom prst="rect">
            <a:avLst/>
          </a:prstGeom>
          <a:noFill/>
          <a:effectLst>
            <a:glow rad="63500">
              <a:schemeClr val="tx1"/>
            </a:glow>
            <a:outerShdw blurRad="76200" dir="18900000" sy="23000" kx="-1200000" algn="bl" rotWithShape="0">
              <a:schemeClr val="tx1">
                <a:alpha val="60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3CBF9E-FD1A-DEA5-71E6-BC4715C42F6A}"/>
              </a:ext>
            </a:extLst>
          </p:cNvPr>
          <p:cNvSpPr txBox="1">
            <a:spLocks/>
          </p:cNvSpPr>
          <p:nvPr/>
        </p:nvSpPr>
        <p:spPr>
          <a:xfrm>
            <a:off x="3082769" y="823275"/>
            <a:ext cx="5819982" cy="4247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lang="en-US" sz="3000" b="1" kern="12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rgbClr val="FF0000"/>
                </a:solidFill>
                <a:latin typeface="Verdana"/>
                <a:ea typeface="Verdana"/>
                <a:cs typeface="Arial"/>
              </a:rPr>
              <a:t>Workstation Move Requirements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6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356C63-0D25-0DBE-5E79-617BFBE250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735844" y="5762848"/>
            <a:ext cx="1831760" cy="549275"/>
          </a:xfr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EDF62727-9DA0-4071-9D3A-DAF53B4C2653}"/>
              </a:ext>
            </a:extLst>
          </p:cNvPr>
          <p:cNvSpPr/>
          <p:nvPr/>
        </p:nvSpPr>
        <p:spPr>
          <a:xfrm>
            <a:off x="944881" y="-371475"/>
            <a:ext cx="45719" cy="6668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462B19-79C3-4F8B-AB71-791BFE485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19" y="3711403"/>
            <a:ext cx="5122505" cy="270595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60000"/>
              </a:prstClr>
            </a:outerShdw>
          </a:effec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93329-3EFE-4D7D-A4AA-ACD7B731A0FB}"/>
              </a:ext>
            </a:extLst>
          </p:cNvPr>
          <p:cNvCxnSpPr>
            <a:cxnSpLocks/>
          </p:cNvCxnSpPr>
          <p:nvPr/>
        </p:nvCxnSpPr>
        <p:spPr>
          <a:xfrm flipH="1" flipV="1">
            <a:off x="1670591" y="2286240"/>
            <a:ext cx="1030842" cy="14251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D07E66-F5EB-45AA-AC14-D60713F0CE57}"/>
              </a:ext>
            </a:extLst>
          </p:cNvPr>
          <p:cNvCxnSpPr>
            <a:cxnSpLocks/>
          </p:cNvCxnSpPr>
          <p:nvPr/>
        </p:nvCxnSpPr>
        <p:spPr>
          <a:xfrm flipH="1" flipV="1">
            <a:off x="2923053" y="784748"/>
            <a:ext cx="2521094" cy="12944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4A7829B-6677-4F63-8309-9492FDE009F4}"/>
              </a:ext>
            </a:extLst>
          </p:cNvPr>
          <p:cNvSpPr txBox="1"/>
          <p:nvPr/>
        </p:nvSpPr>
        <p:spPr>
          <a:xfrm>
            <a:off x="463060" y="440641"/>
            <a:ext cx="2848526" cy="22262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1) Closeout 40% LH back assembly</a:t>
            </a:r>
          </a:p>
          <a:p>
            <a:r>
              <a:rPr lang="en-US" dirty="0"/>
              <a:t>2) Install 40% Retractor Bezel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873834-D5C9-4EF5-8C6B-40418D63E3CD}"/>
              </a:ext>
            </a:extLst>
          </p:cNvPr>
          <p:cNvSpPr/>
          <p:nvPr/>
        </p:nvSpPr>
        <p:spPr>
          <a:xfrm>
            <a:off x="4728643" y="4969461"/>
            <a:ext cx="466530" cy="18984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3FC217-CE27-4C26-B387-6CE488C16F26}"/>
              </a:ext>
            </a:extLst>
          </p:cNvPr>
          <p:cNvSpPr txBox="1"/>
          <p:nvPr/>
        </p:nvSpPr>
        <p:spPr>
          <a:xfrm>
            <a:off x="7605434" y="4564453"/>
            <a:ext cx="2516779" cy="1025774"/>
          </a:xfrm>
          <a:prstGeom prst="rect">
            <a:avLst/>
          </a:prstGeom>
          <a:solidFill>
            <a:srgbClr val="F60109"/>
          </a:solidFill>
          <a:ln w="381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chemeClr val="bg1"/>
                </a:solidFill>
              </a:rPr>
              <a:t>1)Close-Out LH Back</a:t>
            </a:r>
          </a:p>
          <a:p>
            <a:r>
              <a:rPr lang="en-US" sz="1100" dirty="0">
                <a:solidFill>
                  <a:schemeClr val="bg1"/>
                </a:solidFill>
              </a:rPr>
              <a:t>2)Fasten LH Bezel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3D1CE3-A75A-4D26-BA27-9DF3015FBDB9}"/>
              </a:ext>
            </a:extLst>
          </p:cNvPr>
          <p:cNvSpPr txBox="1"/>
          <p:nvPr/>
        </p:nvSpPr>
        <p:spPr>
          <a:xfrm>
            <a:off x="6027366" y="4725621"/>
            <a:ext cx="1060994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u="sng" dirty="0"/>
              <a:t>LPS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95D977-6785-4863-844C-278E6439A449}"/>
              </a:ext>
            </a:extLst>
          </p:cNvPr>
          <p:cNvSpPr txBox="1"/>
          <p:nvPr/>
        </p:nvSpPr>
        <p:spPr>
          <a:xfrm>
            <a:off x="10566347" y="4725621"/>
            <a:ext cx="1162593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u="sng" dirty="0"/>
              <a:t>Steps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134C503-CC29-1DA6-9CE5-F10A2D969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396" y="440641"/>
            <a:ext cx="6395544" cy="3090051"/>
          </a:xfrm>
          <a:prstGeom prst="rect">
            <a:avLst/>
          </a:prstGeom>
          <a:noFill/>
          <a:effectLst>
            <a:glow rad="63500">
              <a:srgbClr val="FF0000"/>
            </a:glow>
            <a:outerShdw blurRad="76200" dir="18900000" sy="23000" kx="-1200000" algn="bl" rotWithShape="0">
              <a:prstClr val="black">
                <a:alpha val="6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98E667E-22EC-40E3-B726-3DFA8302F8B9}"/>
              </a:ext>
            </a:extLst>
          </p:cNvPr>
          <p:cNvSpPr/>
          <p:nvPr/>
        </p:nvSpPr>
        <p:spPr>
          <a:xfrm>
            <a:off x="9075272" y="1267773"/>
            <a:ext cx="193675" cy="180359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11AD705-08B3-1A26-F4D8-5D0911F3BBE1}"/>
              </a:ext>
            </a:extLst>
          </p:cNvPr>
          <p:cNvSpPr txBox="1">
            <a:spLocks/>
          </p:cNvSpPr>
          <p:nvPr/>
        </p:nvSpPr>
        <p:spPr>
          <a:xfrm>
            <a:off x="5958164" y="3830240"/>
            <a:ext cx="6621566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914218" rtl="0" eaLnBrk="1" latinLnBrk="0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None/>
              <a:defRPr lang="en-US" sz="3000" b="0" kern="120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1800" b="1" dirty="0">
                <a:solidFill>
                  <a:srgbClr val="FF0000"/>
                </a:solidFill>
                <a:latin typeface="Verdana"/>
                <a:ea typeface="Verdana"/>
              </a:rPr>
              <a:t> Workstation </a:t>
            </a:r>
            <a:r>
              <a:rPr lang="en-US" sz="1600" b="1" dirty="0">
                <a:solidFill>
                  <a:srgbClr val="FF0000"/>
                </a:solidFill>
                <a:latin typeface="Verdana"/>
                <a:ea typeface="Verdana"/>
              </a:rPr>
              <a:t>Content</a:t>
            </a:r>
            <a:r>
              <a:rPr lang="en-US" sz="1800" b="1" dirty="0">
                <a:solidFill>
                  <a:srgbClr val="FF0000"/>
                </a:solidFill>
                <a:latin typeface="Verdana"/>
                <a:ea typeface="Verdana"/>
              </a:rPr>
              <a:t> Break Down L1-910-10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5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>
            <a:extLst>
              <a:ext uri="{FF2B5EF4-FFF2-40B4-BE49-F238E27FC236}">
                <a16:creationId xmlns:a16="http://schemas.microsoft.com/office/drawing/2014/main" id="{EDF62727-9DA0-4071-9D3A-DAF53B4C2653}"/>
              </a:ext>
            </a:extLst>
          </p:cNvPr>
          <p:cNvSpPr/>
          <p:nvPr/>
        </p:nvSpPr>
        <p:spPr>
          <a:xfrm>
            <a:off x="944881" y="-371475"/>
            <a:ext cx="45719" cy="6668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52A7F964-75D0-4548-9080-94921F068A80}"/>
              </a:ext>
            </a:extLst>
          </p:cNvPr>
          <p:cNvSpPr txBox="1">
            <a:spLocks/>
          </p:cNvSpPr>
          <p:nvPr/>
        </p:nvSpPr>
        <p:spPr bwMode="white">
          <a:xfrm>
            <a:off x="2861162" y="5767371"/>
            <a:ext cx="11115677" cy="8158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lang="en-US" sz="5400" b="1" i="0" u="none" strike="noStrike" kern="120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6977901-2E6C-43C8-8113-F221E4017624}"/>
              </a:ext>
            </a:extLst>
          </p:cNvPr>
          <p:cNvSpPr txBox="1">
            <a:spLocks/>
          </p:cNvSpPr>
          <p:nvPr/>
        </p:nvSpPr>
        <p:spPr bwMode="white">
          <a:xfrm>
            <a:off x="3009467" y="325355"/>
            <a:ext cx="6829166" cy="652745"/>
          </a:xfrm>
          <a:prstGeom prst="rect">
            <a:avLst/>
          </a:prstGeom>
          <a:scene3d>
            <a:camera prst="perspectiveBelow"/>
            <a:lightRig rig="threePt" dir="t"/>
          </a:scene3d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lang="en-US" sz="5400" b="1" i="0" u="none" strike="noStrike" kern="120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L1-910-10 </a:t>
            </a:r>
            <a:r>
              <a:rPr lang="en-US" dirty="0">
                <a:solidFill>
                  <a:schemeClr val="bg1"/>
                </a:solidFill>
                <a:ea typeface="ＭＳ Ｐゴシック" pitchFamily="34" charset="-128"/>
              </a:rPr>
              <a:t>Station Moves 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6D5BC5-9519-4928-9561-00A213C48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58" y="1826938"/>
            <a:ext cx="5105400" cy="2078346"/>
          </a:xfrm>
          <a:prstGeom prst="rect">
            <a:avLst/>
          </a:prstGeom>
          <a:noFill/>
          <a:effectLst>
            <a:glow rad="63500">
              <a:schemeClr val="tx1"/>
            </a:glow>
            <a:outerShdw blurRad="76200" dir="18900000" sy="23000" kx="-1200000" algn="bl" rotWithShape="0">
              <a:schemeClr val="tx1">
                <a:alpha val="60000"/>
              </a:scheme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24C89A-526C-4458-A991-D365A9710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326" y="4500396"/>
            <a:ext cx="7729696" cy="1460241"/>
          </a:xfrm>
          <a:prstGeom prst="rect">
            <a:avLst/>
          </a:prstGeom>
          <a:noFill/>
          <a:effectLst>
            <a:glow rad="63500">
              <a:schemeClr val="tx1"/>
            </a:glow>
            <a:outerShdw blurRad="76200" dir="18900000" sy="23000" kx="-1200000" algn="bl" rotWithShape="0">
              <a:schemeClr val="tx1">
                <a:alpha val="60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2B69B8-5685-4854-971E-F750C75F3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108" y="1826938"/>
            <a:ext cx="5186400" cy="2078346"/>
          </a:xfrm>
          <a:prstGeom prst="rect">
            <a:avLst/>
          </a:prstGeom>
          <a:noFill/>
          <a:effectLst>
            <a:glow rad="63500">
              <a:schemeClr val="tx1"/>
            </a:glow>
            <a:outerShdw blurRad="76200" dir="18900000" sy="23000" kx="-1200000" algn="bl" rotWithShape="0">
              <a:schemeClr val="tx1">
                <a:alpha val="60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8DFED5-CFF8-4D90-D188-A40CEB906275}"/>
              </a:ext>
            </a:extLst>
          </p:cNvPr>
          <p:cNvSpPr txBox="1">
            <a:spLocks/>
          </p:cNvSpPr>
          <p:nvPr/>
        </p:nvSpPr>
        <p:spPr>
          <a:xfrm>
            <a:off x="3321358" y="864638"/>
            <a:ext cx="5819982" cy="4247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lang="en-US" sz="3000" b="1" kern="12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rgbClr val="FF0000"/>
                </a:solidFill>
                <a:latin typeface="Verdana"/>
                <a:ea typeface="Verdana"/>
                <a:cs typeface="Arial"/>
              </a:rPr>
              <a:t>Workstation Move Requirements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210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B5A0A66-8165-19B2-6C19-8F64C1D74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645" y="395234"/>
            <a:ext cx="6395544" cy="3090051"/>
          </a:xfrm>
          <a:prstGeom prst="rect">
            <a:avLst/>
          </a:prstGeom>
          <a:noFill/>
          <a:effectLst>
            <a:glow rad="63500">
              <a:srgbClr val="FF0000"/>
            </a:glow>
            <a:outerShdw blurRad="76200" dir="18900000" sy="23000" kx="-1200000" algn="bl" rotWithShape="0">
              <a:prstClr val="black">
                <a:alpha val="60000"/>
              </a:prstClr>
            </a:outerShdw>
          </a:effectLst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EDF62727-9DA0-4071-9D3A-DAF53B4C2653}"/>
              </a:ext>
            </a:extLst>
          </p:cNvPr>
          <p:cNvSpPr/>
          <p:nvPr/>
        </p:nvSpPr>
        <p:spPr>
          <a:xfrm>
            <a:off x="944881" y="-371475"/>
            <a:ext cx="45719" cy="6668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462B19-79C3-4F8B-AB71-791BFE485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19" y="3651235"/>
            <a:ext cx="5122505" cy="270595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60000"/>
              </a:prstClr>
            </a:outerShdw>
          </a:effec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93329-3EFE-4D7D-A4AA-ACD7B731A0FB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1670591" y="2286240"/>
            <a:ext cx="1577781" cy="13649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98E667E-22EC-40E3-B726-3DFA8302F8B9}"/>
              </a:ext>
            </a:extLst>
          </p:cNvPr>
          <p:cNvSpPr/>
          <p:nvPr/>
        </p:nvSpPr>
        <p:spPr>
          <a:xfrm>
            <a:off x="9286611" y="1237599"/>
            <a:ext cx="193675" cy="180359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D07E66-F5EB-45AA-AC14-D60713F0CE57}"/>
              </a:ext>
            </a:extLst>
          </p:cNvPr>
          <p:cNvCxnSpPr>
            <a:cxnSpLocks/>
          </p:cNvCxnSpPr>
          <p:nvPr/>
        </p:nvCxnSpPr>
        <p:spPr>
          <a:xfrm flipH="1" flipV="1">
            <a:off x="2808551" y="782088"/>
            <a:ext cx="2521094" cy="12944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51272C6-13A1-4D4B-A1E4-11839D211693}"/>
              </a:ext>
            </a:extLst>
          </p:cNvPr>
          <p:cNvSpPr txBox="1"/>
          <p:nvPr/>
        </p:nvSpPr>
        <p:spPr>
          <a:xfrm>
            <a:off x="466811" y="422337"/>
            <a:ext cx="2711406" cy="209728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1) Closeout 40% RH back assembly</a:t>
            </a:r>
          </a:p>
          <a:p>
            <a:r>
              <a:rPr lang="en-US" dirty="0"/>
              <a:t>2) Install EZE Bezel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F3CE95-FC53-467F-B37C-042C4CF15686}"/>
              </a:ext>
            </a:extLst>
          </p:cNvPr>
          <p:cNvSpPr/>
          <p:nvPr/>
        </p:nvSpPr>
        <p:spPr>
          <a:xfrm>
            <a:off x="5111198" y="4909293"/>
            <a:ext cx="466530" cy="18984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CC0DA2-E8F2-4870-9A6E-B041E9E0D2A1}"/>
              </a:ext>
            </a:extLst>
          </p:cNvPr>
          <p:cNvSpPr txBox="1"/>
          <p:nvPr/>
        </p:nvSpPr>
        <p:spPr>
          <a:xfrm>
            <a:off x="7605434" y="4752186"/>
            <a:ext cx="2516779" cy="1025774"/>
          </a:xfrm>
          <a:prstGeom prst="rect">
            <a:avLst/>
          </a:prstGeom>
          <a:solidFill>
            <a:srgbClr val="F60109"/>
          </a:solidFill>
          <a:ln w="381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chemeClr val="bg1"/>
                </a:solidFill>
              </a:rPr>
              <a:t>1)Close-Out RH Back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C0FC47-5BDA-4EE3-9E41-A5650B7C509B}"/>
              </a:ext>
            </a:extLst>
          </p:cNvPr>
          <p:cNvSpPr txBox="1"/>
          <p:nvPr/>
        </p:nvSpPr>
        <p:spPr>
          <a:xfrm>
            <a:off x="6027366" y="4913354"/>
            <a:ext cx="1060994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u="sng" dirty="0"/>
              <a:t>LPS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5E66D8-A122-4480-9B8D-0337C7F28E4B}"/>
              </a:ext>
            </a:extLst>
          </p:cNvPr>
          <p:cNvSpPr txBox="1"/>
          <p:nvPr/>
        </p:nvSpPr>
        <p:spPr>
          <a:xfrm>
            <a:off x="10566347" y="4913354"/>
            <a:ext cx="1162593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u="sng" dirty="0"/>
              <a:t>Steps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942E46-316D-2FDA-736B-3580FAE4DA49}"/>
              </a:ext>
            </a:extLst>
          </p:cNvPr>
          <p:cNvSpPr txBox="1"/>
          <p:nvPr/>
        </p:nvSpPr>
        <p:spPr>
          <a:xfrm>
            <a:off x="10280342" y="5777960"/>
            <a:ext cx="1550287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Tuscaloosa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106C512-F520-057E-A2CC-71D2DBA7F5B9}"/>
              </a:ext>
            </a:extLst>
          </p:cNvPr>
          <p:cNvSpPr txBox="1">
            <a:spLocks/>
          </p:cNvSpPr>
          <p:nvPr/>
        </p:nvSpPr>
        <p:spPr>
          <a:xfrm>
            <a:off x="5809624" y="3749403"/>
            <a:ext cx="6621566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914218" rtl="0" eaLnBrk="1" latinLnBrk="0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None/>
              <a:defRPr lang="en-US" sz="3000" b="0" kern="120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1800" b="1" dirty="0">
                <a:solidFill>
                  <a:srgbClr val="FF0000"/>
                </a:solidFill>
                <a:latin typeface="Verdana"/>
                <a:ea typeface="Verdana"/>
              </a:rPr>
              <a:t> Workstation </a:t>
            </a:r>
            <a:r>
              <a:rPr lang="en-US" sz="1600" b="1" dirty="0">
                <a:solidFill>
                  <a:srgbClr val="FF0000"/>
                </a:solidFill>
                <a:latin typeface="Verdana"/>
                <a:ea typeface="Verdana"/>
              </a:rPr>
              <a:t>Content</a:t>
            </a:r>
            <a:r>
              <a:rPr lang="en-US" sz="1800" b="1" dirty="0">
                <a:solidFill>
                  <a:srgbClr val="FF0000"/>
                </a:solidFill>
                <a:latin typeface="Verdana"/>
                <a:ea typeface="Verdana"/>
              </a:rPr>
              <a:t> Break Down L1-930-10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9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>
            <a:extLst>
              <a:ext uri="{FF2B5EF4-FFF2-40B4-BE49-F238E27FC236}">
                <a16:creationId xmlns:a16="http://schemas.microsoft.com/office/drawing/2014/main" id="{EDF62727-9DA0-4071-9D3A-DAF53B4C2653}"/>
              </a:ext>
            </a:extLst>
          </p:cNvPr>
          <p:cNvSpPr/>
          <p:nvPr/>
        </p:nvSpPr>
        <p:spPr>
          <a:xfrm>
            <a:off x="944881" y="-371475"/>
            <a:ext cx="45719" cy="6668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52A7F964-75D0-4548-9080-94921F068A80}"/>
              </a:ext>
            </a:extLst>
          </p:cNvPr>
          <p:cNvSpPr txBox="1">
            <a:spLocks/>
          </p:cNvSpPr>
          <p:nvPr/>
        </p:nvSpPr>
        <p:spPr bwMode="white">
          <a:xfrm>
            <a:off x="2861162" y="5767371"/>
            <a:ext cx="11115677" cy="8158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lang="en-US" sz="5400" b="1" i="0" u="none" strike="noStrike" kern="120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6977901-2E6C-43C8-8113-F221E4017624}"/>
              </a:ext>
            </a:extLst>
          </p:cNvPr>
          <p:cNvSpPr txBox="1">
            <a:spLocks/>
          </p:cNvSpPr>
          <p:nvPr/>
        </p:nvSpPr>
        <p:spPr bwMode="white">
          <a:xfrm>
            <a:off x="3196079" y="183506"/>
            <a:ext cx="6829166" cy="652745"/>
          </a:xfrm>
          <a:prstGeom prst="rect">
            <a:avLst/>
          </a:prstGeom>
          <a:scene3d>
            <a:camera prst="perspectiveBelow"/>
            <a:lightRig rig="threePt" dir="t"/>
          </a:scene3d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lang="en-US" sz="5400" b="1" i="0" u="none" strike="noStrike" kern="120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L1-930-10 </a:t>
            </a:r>
            <a:r>
              <a:rPr lang="en-US" dirty="0">
                <a:solidFill>
                  <a:schemeClr val="bg1"/>
                </a:solidFill>
                <a:ea typeface="ＭＳ Ｐゴシック" pitchFamily="34" charset="-128"/>
              </a:rPr>
              <a:t>Station Moves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B189D0-6300-4F24-B80F-D2F55BB99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079" y="1373600"/>
            <a:ext cx="6312237" cy="2289033"/>
          </a:xfrm>
          <a:prstGeom prst="rect">
            <a:avLst/>
          </a:prstGeom>
          <a:noFill/>
          <a:effectLst>
            <a:glow rad="63500">
              <a:schemeClr val="tx1"/>
            </a:glow>
            <a:outerShdw blurRad="76200" dir="18900000" sy="23000" kx="-1200000" algn="bl" rotWithShape="0">
              <a:schemeClr val="tx1">
                <a:alpha val="60000"/>
              </a:scheme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2909AD-92A3-4729-A4FF-7387F7E92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597" y="4085505"/>
            <a:ext cx="7220648" cy="1976895"/>
          </a:xfrm>
          <a:prstGeom prst="rect">
            <a:avLst/>
          </a:prstGeom>
          <a:noFill/>
          <a:effectLst>
            <a:glow rad="63500">
              <a:schemeClr val="tx1"/>
            </a:glow>
            <a:outerShdw blurRad="76200" dir="18900000" sy="23000" kx="-1200000" algn="bl" rotWithShape="0">
              <a:schemeClr val="tx1">
                <a:alpha val="60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3387AB-1A27-544C-5FE2-027C446EB5E8}"/>
              </a:ext>
            </a:extLst>
          </p:cNvPr>
          <p:cNvSpPr txBox="1">
            <a:spLocks/>
          </p:cNvSpPr>
          <p:nvPr/>
        </p:nvSpPr>
        <p:spPr>
          <a:xfrm>
            <a:off x="3278078" y="583234"/>
            <a:ext cx="5819982" cy="4247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lang="en-US" sz="3000" b="1" kern="12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rgbClr val="FF0000"/>
                </a:solidFill>
                <a:latin typeface="Verdana"/>
                <a:ea typeface="Verdana"/>
                <a:cs typeface="Arial"/>
              </a:rPr>
              <a:t>Workstation Move Requirements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5780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93329-3EFE-4D7D-A4AA-ACD7B731A0FB}"/>
              </a:ext>
            </a:extLst>
          </p:cNvPr>
          <p:cNvCxnSpPr>
            <a:cxnSpLocks/>
          </p:cNvCxnSpPr>
          <p:nvPr/>
        </p:nvCxnSpPr>
        <p:spPr>
          <a:xfrm flipH="1" flipV="1">
            <a:off x="1670591" y="2286240"/>
            <a:ext cx="1456444" cy="14440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8A047B-F7A4-BA7D-BF1E-6057A375EB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841032" y="5761124"/>
            <a:ext cx="1851895" cy="549275"/>
          </a:xfr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EDF62727-9DA0-4071-9D3A-DAF53B4C2653}"/>
              </a:ext>
            </a:extLst>
          </p:cNvPr>
          <p:cNvSpPr/>
          <p:nvPr/>
        </p:nvSpPr>
        <p:spPr>
          <a:xfrm>
            <a:off x="944881" y="-371475"/>
            <a:ext cx="45719" cy="6668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462B19-79C3-4F8B-AB71-791BFE485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58" y="3628199"/>
            <a:ext cx="5122505" cy="270595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60000"/>
              </a:prstClr>
            </a:outerShdw>
          </a:effec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D07E66-F5EB-45AA-AC14-D60713F0CE57}"/>
              </a:ext>
            </a:extLst>
          </p:cNvPr>
          <p:cNvCxnSpPr>
            <a:cxnSpLocks/>
          </p:cNvCxnSpPr>
          <p:nvPr/>
        </p:nvCxnSpPr>
        <p:spPr>
          <a:xfrm flipH="1" flipV="1">
            <a:off x="3026294" y="1237599"/>
            <a:ext cx="2521094" cy="12944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673B723-4E8D-4F52-A95A-1E6634D147EA}"/>
              </a:ext>
            </a:extLst>
          </p:cNvPr>
          <p:cNvSpPr txBox="1"/>
          <p:nvPr/>
        </p:nvSpPr>
        <p:spPr>
          <a:xfrm>
            <a:off x="573353" y="408361"/>
            <a:ext cx="2819216" cy="219039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dirty="0"/>
              <a:t>1) Power LH/RH upward</a:t>
            </a:r>
          </a:p>
          <a:p>
            <a:r>
              <a:rPr lang="en-US" sz="2000" dirty="0"/>
              <a:t>2) Attach Connectors</a:t>
            </a:r>
          </a:p>
          <a:p>
            <a:r>
              <a:rPr lang="en-US" sz="2000" dirty="0"/>
              <a:t>3) Install Plastics</a:t>
            </a:r>
          </a:p>
          <a:p>
            <a:r>
              <a:rPr lang="en-US" sz="2000" dirty="0"/>
              <a:t>4) Attach Plastics with rivet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9D2B78-BFBD-4BA2-86EB-D525D87AED09}"/>
              </a:ext>
            </a:extLst>
          </p:cNvPr>
          <p:cNvSpPr/>
          <p:nvPr/>
        </p:nvSpPr>
        <p:spPr>
          <a:xfrm>
            <a:off x="4421511" y="5194167"/>
            <a:ext cx="466530" cy="18984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678159-3C1B-49BC-991C-98388F652AD5}"/>
              </a:ext>
            </a:extLst>
          </p:cNvPr>
          <p:cNvSpPr txBox="1"/>
          <p:nvPr/>
        </p:nvSpPr>
        <p:spPr>
          <a:xfrm>
            <a:off x="7674068" y="4554829"/>
            <a:ext cx="2516779" cy="1025774"/>
          </a:xfrm>
          <a:prstGeom prst="rect">
            <a:avLst/>
          </a:prstGeom>
          <a:solidFill>
            <a:srgbClr val="F60109"/>
          </a:solidFill>
          <a:ln w="381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chemeClr val="bg1"/>
                </a:solidFill>
              </a:rPr>
              <a:t>1)Power LH back Upward</a:t>
            </a:r>
          </a:p>
          <a:p>
            <a:r>
              <a:rPr lang="en-US" sz="1100" dirty="0">
                <a:solidFill>
                  <a:schemeClr val="bg1"/>
                </a:solidFill>
              </a:rPr>
              <a:t>2)Power RH back Upward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0986D8-D56B-4CC7-B9F7-636B079FF763}"/>
              </a:ext>
            </a:extLst>
          </p:cNvPr>
          <p:cNvSpPr txBox="1"/>
          <p:nvPr/>
        </p:nvSpPr>
        <p:spPr>
          <a:xfrm>
            <a:off x="6096000" y="4715997"/>
            <a:ext cx="1060994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u="sng" dirty="0"/>
              <a:t>LPS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488018-8F4F-4973-B8C2-60EF6BD7410E}"/>
              </a:ext>
            </a:extLst>
          </p:cNvPr>
          <p:cNvSpPr txBox="1"/>
          <p:nvPr/>
        </p:nvSpPr>
        <p:spPr>
          <a:xfrm>
            <a:off x="10634981" y="4715997"/>
            <a:ext cx="1162593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u="sng" dirty="0"/>
              <a:t>Steps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36B891A-D665-3E45-E08A-87BF43D53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315" y="276611"/>
            <a:ext cx="7809653" cy="32494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98E667E-22EC-40E3-B726-3DFA8302F8B9}"/>
              </a:ext>
            </a:extLst>
          </p:cNvPr>
          <p:cNvSpPr/>
          <p:nvPr/>
        </p:nvSpPr>
        <p:spPr>
          <a:xfrm>
            <a:off x="9465226" y="1109279"/>
            <a:ext cx="193675" cy="180359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BC2FD63-5638-9735-D196-587488CDEF04}"/>
              </a:ext>
            </a:extLst>
          </p:cNvPr>
          <p:cNvSpPr txBox="1">
            <a:spLocks/>
          </p:cNvSpPr>
          <p:nvPr/>
        </p:nvSpPr>
        <p:spPr>
          <a:xfrm>
            <a:off x="5907278" y="3730338"/>
            <a:ext cx="6621566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914218" rtl="0" eaLnBrk="1" latinLnBrk="0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None/>
              <a:defRPr lang="en-US" sz="3000" b="0" kern="120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1800" b="1" dirty="0">
                <a:solidFill>
                  <a:srgbClr val="FF0000"/>
                </a:solidFill>
                <a:latin typeface="Verdana"/>
                <a:ea typeface="Verdana"/>
              </a:rPr>
              <a:t> Workstation </a:t>
            </a:r>
            <a:r>
              <a:rPr lang="en-US" sz="1600" b="1" dirty="0">
                <a:solidFill>
                  <a:srgbClr val="FF0000"/>
                </a:solidFill>
                <a:latin typeface="Verdana"/>
                <a:ea typeface="Verdana"/>
              </a:rPr>
              <a:t>Content</a:t>
            </a:r>
            <a:r>
              <a:rPr lang="en-US" sz="1800" b="1" dirty="0">
                <a:solidFill>
                  <a:srgbClr val="FF0000"/>
                </a:solidFill>
                <a:latin typeface="Verdana"/>
                <a:ea typeface="Verdana"/>
              </a:rPr>
              <a:t> Break Down L1-970-10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4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96510DE-172D-49DD-BAF8-8B754A5789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62575" y="187325"/>
            <a:ext cx="6829425" cy="652463"/>
          </a:xfrm>
          <a:scene3d>
            <a:camera prst="perspectiveBelow"/>
            <a:lightRig rig="threePt" dir="t"/>
          </a:scene3d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L1-970-10 </a:t>
            </a:r>
            <a:r>
              <a:rPr lang="en-US" b="1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Station Moves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AB5AD-4B06-4327-8E80-45BFDBF4B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12" y="1834291"/>
            <a:ext cx="5104688" cy="2035176"/>
          </a:xfrm>
          <a:prstGeom prst="rect">
            <a:avLst/>
          </a:prstGeom>
          <a:noFill/>
          <a:effectLst>
            <a:glow rad="63500">
              <a:schemeClr val="tx1"/>
            </a:glow>
            <a:outerShdw blurRad="76200" dir="18900000" sy="23000" kx="-1200000" algn="bl" rotWithShape="0">
              <a:schemeClr val="tx1">
                <a:alpha val="60000"/>
              </a:scheme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66B3B6-6011-4F90-8D75-C5703CF75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364" y="4446716"/>
            <a:ext cx="7617604" cy="1448064"/>
          </a:xfrm>
          <a:prstGeom prst="rect">
            <a:avLst/>
          </a:prstGeom>
          <a:noFill/>
          <a:effectLst>
            <a:glow rad="63500">
              <a:schemeClr val="tx1"/>
            </a:glow>
            <a:outerShdw blurRad="76200" dir="18900000" sy="23000" kx="-1200000" algn="bl" rotWithShape="0">
              <a:schemeClr val="tx1">
                <a:alpha val="60000"/>
              </a:scheme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1B9B6F-68F3-4A97-BC8C-087FDF77E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714" y="1834293"/>
            <a:ext cx="5730870" cy="2035176"/>
          </a:xfrm>
          <a:prstGeom prst="rect">
            <a:avLst/>
          </a:prstGeom>
          <a:noFill/>
          <a:effectLst>
            <a:glow rad="63500">
              <a:schemeClr val="tx1"/>
            </a:glow>
            <a:outerShdw blurRad="76200" dir="18900000" sy="23000" kx="-1200000" algn="bl" rotWithShape="0">
              <a:schemeClr val="tx1">
                <a:alpha val="60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5D0D9D-5496-493B-096E-F030C72B7AEF}"/>
              </a:ext>
            </a:extLst>
          </p:cNvPr>
          <p:cNvSpPr txBox="1">
            <a:spLocks/>
          </p:cNvSpPr>
          <p:nvPr/>
        </p:nvSpPr>
        <p:spPr>
          <a:xfrm>
            <a:off x="3113175" y="699941"/>
            <a:ext cx="5819982" cy="4247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lang="en-US" sz="3000" b="1" kern="12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rgbClr val="FF0000"/>
                </a:solidFill>
                <a:latin typeface="Verdana"/>
                <a:ea typeface="Verdana"/>
                <a:cs typeface="Arial"/>
              </a:rPr>
              <a:t>Workstation Move Requirements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177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618B48-BC31-DADB-EB63-A9EAF53F2A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015459" y="5718958"/>
            <a:ext cx="1710588" cy="549275"/>
          </a:xfr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EDF62727-9DA0-4071-9D3A-DAF53B4C2653}"/>
              </a:ext>
            </a:extLst>
          </p:cNvPr>
          <p:cNvSpPr/>
          <p:nvPr/>
        </p:nvSpPr>
        <p:spPr>
          <a:xfrm>
            <a:off x="944881" y="-371475"/>
            <a:ext cx="45719" cy="6668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462B19-79C3-4F8B-AB71-791BFE485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19" y="3686966"/>
            <a:ext cx="5122505" cy="270595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60000"/>
              </a:prstClr>
            </a:outerShdw>
          </a:effec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93329-3EFE-4D7D-A4AA-ACD7B731A0FB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1670591" y="2286240"/>
            <a:ext cx="1577781" cy="14007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D07E66-F5EB-45AA-AC14-D60713F0CE57}"/>
              </a:ext>
            </a:extLst>
          </p:cNvPr>
          <p:cNvCxnSpPr>
            <a:cxnSpLocks/>
            <a:endCxn id="17" idx="3"/>
          </p:cNvCxnSpPr>
          <p:nvPr/>
        </p:nvCxnSpPr>
        <p:spPr>
          <a:xfrm flipH="1" flipV="1">
            <a:off x="3181407" y="1568166"/>
            <a:ext cx="2630916" cy="12098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F9D2B78-BFBD-4BA2-86EB-D525D87AED09}"/>
              </a:ext>
            </a:extLst>
          </p:cNvPr>
          <p:cNvSpPr/>
          <p:nvPr/>
        </p:nvSpPr>
        <p:spPr>
          <a:xfrm>
            <a:off x="3751673" y="5289834"/>
            <a:ext cx="466530" cy="18984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E07FE3-5362-468D-A911-42DF657C8237}"/>
              </a:ext>
            </a:extLst>
          </p:cNvPr>
          <p:cNvSpPr txBox="1"/>
          <p:nvPr/>
        </p:nvSpPr>
        <p:spPr>
          <a:xfrm>
            <a:off x="843433" y="604136"/>
            <a:ext cx="2337974" cy="192806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sz="20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1)Scan/Install</a:t>
            </a:r>
          </a:p>
          <a:p>
            <a:r>
              <a:rPr lang="en-US" dirty="0"/>
              <a:t>  Armrest</a:t>
            </a:r>
          </a:p>
          <a:p>
            <a:r>
              <a:rPr lang="en-US" dirty="0"/>
              <a:t>2)Install Plastics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B796CC-B690-4E7B-9CEC-C4F906C6EC9D}"/>
              </a:ext>
            </a:extLst>
          </p:cNvPr>
          <p:cNvSpPr txBox="1"/>
          <p:nvPr/>
        </p:nvSpPr>
        <p:spPr>
          <a:xfrm>
            <a:off x="7637598" y="4573490"/>
            <a:ext cx="2516779" cy="1025774"/>
          </a:xfrm>
          <a:prstGeom prst="rect">
            <a:avLst/>
          </a:prstGeom>
          <a:solidFill>
            <a:srgbClr val="F60109"/>
          </a:solidFill>
          <a:ln w="381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chemeClr val="bg1"/>
                </a:solidFill>
              </a:rPr>
              <a:t>No Changes to Workstation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A05C33-26A8-4F44-8383-3E4692336D60}"/>
              </a:ext>
            </a:extLst>
          </p:cNvPr>
          <p:cNvSpPr txBox="1"/>
          <p:nvPr/>
        </p:nvSpPr>
        <p:spPr>
          <a:xfrm>
            <a:off x="6096000" y="4715997"/>
            <a:ext cx="1060994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u="sng" dirty="0"/>
              <a:t>LPS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AD3417-909B-4C44-8705-9E5A906549E6}"/>
              </a:ext>
            </a:extLst>
          </p:cNvPr>
          <p:cNvSpPr txBox="1"/>
          <p:nvPr/>
        </p:nvSpPr>
        <p:spPr>
          <a:xfrm>
            <a:off x="10634981" y="4715997"/>
            <a:ext cx="1162593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u="sng" dirty="0"/>
              <a:t>Steps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D7880EF-6C58-6E8D-80FE-A9310AEAC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446" y="253701"/>
            <a:ext cx="7809653" cy="32494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98E667E-22EC-40E3-B726-3DFA8302F8B9}"/>
              </a:ext>
            </a:extLst>
          </p:cNvPr>
          <p:cNvSpPr/>
          <p:nvPr/>
        </p:nvSpPr>
        <p:spPr>
          <a:xfrm>
            <a:off x="9803214" y="1617294"/>
            <a:ext cx="148656" cy="129713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C91C7C3-1A07-A951-0B9D-0645C0E8B6ED}"/>
              </a:ext>
            </a:extLst>
          </p:cNvPr>
          <p:cNvSpPr txBox="1">
            <a:spLocks/>
          </p:cNvSpPr>
          <p:nvPr/>
        </p:nvSpPr>
        <p:spPr>
          <a:xfrm>
            <a:off x="5848489" y="3782401"/>
            <a:ext cx="6621566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914218" rtl="0" eaLnBrk="1" latinLnBrk="0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None/>
              <a:defRPr lang="en-US" sz="3000" b="0" kern="120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1800" b="1" dirty="0">
                <a:solidFill>
                  <a:srgbClr val="FF0000"/>
                </a:solidFill>
                <a:latin typeface="Verdana"/>
                <a:ea typeface="Verdana"/>
              </a:rPr>
              <a:t> Workstation </a:t>
            </a:r>
            <a:r>
              <a:rPr lang="en-US" sz="1600" b="1" dirty="0">
                <a:solidFill>
                  <a:srgbClr val="FF0000"/>
                </a:solidFill>
                <a:latin typeface="Verdana"/>
                <a:ea typeface="Verdana"/>
              </a:rPr>
              <a:t>Content</a:t>
            </a:r>
            <a:r>
              <a:rPr lang="en-US" sz="1800" b="1" dirty="0">
                <a:solidFill>
                  <a:srgbClr val="FF0000"/>
                </a:solidFill>
                <a:latin typeface="Verdana"/>
                <a:ea typeface="Verdana"/>
              </a:rPr>
              <a:t> Break Down L1-380-10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6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C14A2E-6F64-834B-AC47-F5AA74D2462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5" name="Title 54">
            <a:extLst>
              <a:ext uri="{FF2B5EF4-FFF2-40B4-BE49-F238E27FC236}">
                <a16:creationId xmlns:a16="http://schemas.microsoft.com/office/drawing/2014/main" id="{91F671D1-8CB5-8945-870C-C6DDC890E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Kaizen Background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7C93D2-AEEF-47E4-8F90-E4CCC48FCF68}"/>
              </a:ext>
            </a:extLst>
          </p:cNvPr>
          <p:cNvSpPr/>
          <p:nvPr/>
        </p:nvSpPr>
        <p:spPr>
          <a:xfrm>
            <a:off x="427702" y="1078064"/>
            <a:ext cx="11253021" cy="320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Problem Definition (What Problem Am I trying to Solve?)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829D6F-E4E8-49D1-A54A-637A0F852D28}"/>
              </a:ext>
            </a:extLst>
          </p:cNvPr>
          <p:cNvSpPr/>
          <p:nvPr/>
        </p:nvSpPr>
        <p:spPr>
          <a:xfrm>
            <a:off x="427701" y="2973573"/>
            <a:ext cx="11253021" cy="320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Kaizen Goal(s) (including KPI to be improved)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0F873D-B644-4899-BB96-D2C3BECC4FEE}"/>
              </a:ext>
            </a:extLst>
          </p:cNvPr>
          <p:cNvSpPr txBox="1"/>
          <p:nvPr/>
        </p:nvSpPr>
        <p:spPr>
          <a:xfrm>
            <a:off x="594157" y="3475228"/>
            <a:ext cx="10957763" cy="151206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285750" marR="0" indent="-285750" algn="l" defTabSz="91421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3124"/>
              </a:buClr>
              <a:buSzTx/>
              <a:buFont typeface="Arial" panose="020B0604020202020204" pitchFamily="34" charset="0"/>
              <a:buChar char="•"/>
              <a:tabLst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004CAD-E726-4FE9-A030-EAE816107D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157" y="1531274"/>
            <a:ext cx="10957763" cy="1762699"/>
          </a:xfrm>
        </p:spPr>
        <p:txBody>
          <a:bodyPr/>
          <a:lstStyle/>
          <a:p>
            <a:pPr marL="0" indent="0" algn="just"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4ECEAE-ED44-4C8D-99C7-F83247468E31}"/>
              </a:ext>
            </a:extLst>
          </p:cNvPr>
          <p:cNvSpPr txBox="1"/>
          <p:nvPr/>
        </p:nvSpPr>
        <p:spPr>
          <a:xfrm>
            <a:off x="755649" y="1485900"/>
            <a:ext cx="10373267" cy="138653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defTabSz="914218">
              <a:lnSpc>
                <a:spcPct val="90000"/>
              </a:lnSpc>
              <a:spcBef>
                <a:spcPts val="1000"/>
              </a:spcBef>
              <a:buClr>
                <a:srgbClr val="EE3124"/>
              </a:buClr>
            </a:pPr>
            <a:r>
              <a:rPr lang="en-US" sz="1400" dirty="0">
                <a:latin typeface="Verdana"/>
                <a:ea typeface="Verdana"/>
                <a:cs typeface="Verdana" panose="020B0604030504040204" pitchFamily="34" charset="0"/>
              </a:rPr>
              <a:t>For the last 2 months, due to multiple factors as mix change, SAP launch delays, variation of volume, turnover and absenteeism,  the HPCS has been over the Target of 5.25, reaching 6 hrs. by the end of January. Having a financial Impact of $291,000 USD and with a forecasted impact of another 300,000 USD by the end of march where the target is 5.35 HPCS. </a:t>
            </a:r>
            <a:endParaRPr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82D9CC-B146-4144-AEDB-877661BEBBDC}"/>
              </a:ext>
            </a:extLst>
          </p:cNvPr>
          <p:cNvSpPr txBox="1"/>
          <p:nvPr/>
        </p:nvSpPr>
        <p:spPr>
          <a:xfrm>
            <a:off x="755650" y="3429000"/>
            <a:ext cx="9867900" cy="242320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285750" indent="-285750" defTabSz="914218">
              <a:lnSpc>
                <a:spcPct val="90000"/>
              </a:lnSpc>
              <a:spcBef>
                <a:spcPts val="1000"/>
              </a:spcBef>
              <a:buClr>
                <a:srgbClr val="EE3124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285750" indent="-285750" defTabSz="914218">
              <a:lnSpc>
                <a:spcPct val="90000"/>
              </a:lnSpc>
              <a:spcBef>
                <a:spcPts val="1000"/>
              </a:spcBef>
              <a:buClr>
                <a:srgbClr val="EE312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Verdana"/>
                <a:ea typeface="Verdana"/>
                <a:cs typeface="Verdana" panose="020B0604030504040204" pitchFamily="34" charset="0"/>
              </a:rPr>
              <a:t>Review MOST and identify opportunities of improvement over the production lines in order to absorb the variation on the HPCS and prevent the impacts. </a:t>
            </a:r>
          </a:p>
          <a:p>
            <a:pPr defTabSz="914218">
              <a:lnSpc>
                <a:spcPct val="90000"/>
              </a:lnSpc>
              <a:spcBef>
                <a:spcPts val="1000"/>
              </a:spcBef>
              <a:buClr>
                <a:srgbClr val="EE3124"/>
              </a:buClr>
            </a:pPr>
            <a:r>
              <a:rPr lang="en-US" sz="1400" dirty="0">
                <a:latin typeface="Verdana"/>
                <a:ea typeface="Verdana"/>
                <a:cs typeface="Verdana" panose="020B0604030504040204" pitchFamily="34" charset="0"/>
              </a:rPr>
              <a:t>KPIs</a:t>
            </a:r>
          </a:p>
          <a:p>
            <a:pPr marL="285750" indent="-285750" defTabSz="914218">
              <a:lnSpc>
                <a:spcPct val="90000"/>
              </a:lnSpc>
              <a:spcBef>
                <a:spcPts val="1000"/>
              </a:spcBef>
              <a:buClr>
                <a:srgbClr val="EE3124"/>
              </a:buClr>
              <a:buFont typeface="Arial" panose="020B0604020202020204" pitchFamily="34" charset="0"/>
              <a:buChar char="•"/>
            </a:pPr>
            <a:r>
              <a:rPr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</a:rPr>
              <a:t>Overall Plant efficiency Increase by 1.25%</a:t>
            </a:r>
          </a:p>
          <a:p>
            <a:pPr marL="285750" indent="-285750" defTabSz="914218">
              <a:lnSpc>
                <a:spcPct val="90000"/>
              </a:lnSpc>
              <a:spcBef>
                <a:spcPts val="1000"/>
              </a:spcBef>
              <a:buClr>
                <a:srgbClr val="EE3124"/>
              </a:buClr>
              <a:buFont typeface="Arial" panose="020B0604020202020204" pitchFamily="34" charset="0"/>
              <a:buChar char="•"/>
            </a:pPr>
            <a:r>
              <a:rPr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</a:rPr>
              <a:t>HPCS &lt;= 5.35</a:t>
            </a:r>
          </a:p>
          <a:p>
            <a:pPr marL="285750" indent="-285750" defTabSz="914218">
              <a:lnSpc>
                <a:spcPct val="90000"/>
              </a:lnSpc>
              <a:spcBef>
                <a:spcPts val="1000"/>
              </a:spcBef>
              <a:buClr>
                <a:srgbClr val="EE312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Verdana"/>
                <a:ea typeface="Verdana"/>
                <a:cs typeface="Verdana" panose="020B0604030504040204" pitchFamily="34" charset="0"/>
              </a:rPr>
              <a:t>Line balance &lt;= 85%</a:t>
            </a:r>
          </a:p>
          <a:p>
            <a:pPr marL="285750" indent="-285750" defTabSz="914218">
              <a:lnSpc>
                <a:spcPct val="90000"/>
              </a:lnSpc>
              <a:spcBef>
                <a:spcPts val="1000"/>
              </a:spcBef>
              <a:buClr>
                <a:srgbClr val="EE3124"/>
              </a:buClr>
              <a:buFont typeface="Arial" panose="020B0604020202020204" pitchFamily="34" charset="0"/>
              <a:buChar char="•"/>
            </a:pPr>
            <a:r>
              <a:rPr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Verdana" panose="020B0604030504040204" pitchFamily="34" charset="0"/>
              </a:rPr>
              <a:t>Line efficiency =&gt; 90%</a:t>
            </a:r>
          </a:p>
        </p:txBody>
      </p:sp>
    </p:spTree>
    <p:extLst>
      <p:ext uri="{BB962C8B-B14F-4D97-AF65-F5344CB8AC3E}">
        <p14:creationId xmlns:p14="http://schemas.microsoft.com/office/powerpoint/2010/main" val="245165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96510DE-172D-49DD-BAF8-8B754A5789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62575" y="4763"/>
            <a:ext cx="6829425" cy="652462"/>
          </a:xfrm>
          <a:scene3d>
            <a:camera prst="perspectiveBelow"/>
            <a:lightRig rig="threePt" dir="t"/>
          </a:scene3d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L1-380-10 </a:t>
            </a:r>
            <a:r>
              <a:rPr lang="en-US" b="1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Station Moves 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A75EF2-1D94-4823-86A7-41B8A63AD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253" y="1114566"/>
            <a:ext cx="6402246" cy="2533832"/>
          </a:xfrm>
          <a:prstGeom prst="rect">
            <a:avLst/>
          </a:prstGeom>
          <a:noFill/>
          <a:effectLst>
            <a:glow rad="63500">
              <a:schemeClr val="tx1"/>
            </a:glow>
            <a:outerShdw blurRad="76200" dir="18900000" sy="23000" kx="-1200000" algn="bl" rotWithShape="0">
              <a:schemeClr val="tx1">
                <a:alpha val="60000"/>
              </a:scheme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745943-329E-4AE5-9698-1935B4F9C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814" y="3883912"/>
            <a:ext cx="8239125" cy="2260662"/>
          </a:xfrm>
          <a:prstGeom prst="rect">
            <a:avLst/>
          </a:prstGeom>
          <a:noFill/>
          <a:effectLst>
            <a:glow rad="63500">
              <a:schemeClr val="tx1"/>
            </a:glow>
            <a:outerShdw blurRad="76200" dir="18900000" sy="23000" kx="-1200000" algn="bl" rotWithShape="0">
              <a:schemeClr val="tx1">
                <a:alpha val="60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0C483-DD18-B645-03C4-73B82CA00DFC}"/>
              </a:ext>
            </a:extLst>
          </p:cNvPr>
          <p:cNvSpPr txBox="1">
            <a:spLocks/>
          </p:cNvSpPr>
          <p:nvPr/>
        </p:nvSpPr>
        <p:spPr>
          <a:xfrm>
            <a:off x="3308484" y="427964"/>
            <a:ext cx="5819982" cy="4247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lang="en-US" sz="3000" b="1" kern="12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rgbClr val="FF0000"/>
                </a:solidFill>
                <a:latin typeface="Verdana"/>
                <a:ea typeface="Verdana"/>
                <a:cs typeface="Arial"/>
              </a:rPr>
              <a:t>Workstation Move Requirements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243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93329-3EFE-4D7D-A4AA-ACD7B731A0FB}"/>
              </a:ext>
            </a:extLst>
          </p:cNvPr>
          <p:cNvCxnSpPr>
            <a:cxnSpLocks/>
          </p:cNvCxnSpPr>
          <p:nvPr/>
        </p:nvCxnSpPr>
        <p:spPr>
          <a:xfrm flipH="1" flipV="1">
            <a:off x="1670591" y="2286240"/>
            <a:ext cx="1428039" cy="14440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ADCCC7-84F1-E3D1-B3A5-98C935F6CA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075524" y="5770796"/>
            <a:ext cx="1672269" cy="549275"/>
          </a:xfr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EDF62727-9DA0-4071-9D3A-DAF53B4C2653}"/>
              </a:ext>
            </a:extLst>
          </p:cNvPr>
          <p:cNvSpPr/>
          <p:nvPr/>
        </p:nvSpPr>
        <p:spPr>
          <a:xfrm>
            <a:off x="944881" y="-371475"/>
            <a:ext cx="45719" cy="6668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462B19-79C3-4F8B-AB71-791BFE485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40" y="3658137"/>
            <a:ext cx="5122505" cy="270595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60000"/>
              </a:prstClr>
            </a:outerShdw>
          </a:effec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D07E66-F5EB-45AA-AC14-D60713F0CE57}"/>
              </a:ext>
            </a:extLst>
          </p:cNvPr>
          <p:cNvCxnSpPr>
            <a:cxnSpLocks/>
          </p:cNvCxnSpPr>
          <p:nvPr/>
        </p:nvCxnSpPr>
        <p:spPr>
          <a:xfrm flipH="1" flipV="1">
            <a:off x="2794152" y="1282361"/>
            <a:ext cx="2630916" cy="12098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F9D2B78-BFBD-4BA2-86EB-D525D87AED09}"/>
              </a:ext>
            </a:extLst>
          </p:cNvPr>
          <p:cNvSpPr/>
          <p:nvPr/>
        </p:nvSpPr>
        <p:spPr>
          <a:xfrm>
            <a:off x="3098630" y="5252097"/>
            <a:ext cx="466530" cy="18984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03AF1A-05FC-40BD-B415-EE79768C5A3C}"/>
              </a:ext>
            </a:extLst>
          </p:cNvPr>
          <p:cNvSpPr txBox="1"/>
          <p:nvPr/>
        </p:nvSpPr>
        <p:spPr>
          <a:xfrm>
            <a:off x="363352" y="383686"/>
            <a:ext cx="2977744" cy="247747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457200" indent="-457200"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AutoNum type="arabicParenR"/>
              <a:defRPr kumimoji="0" sz="20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n-US" dirty="0"/>
              <a:t>1)Install AR Plastics</a:t>
            </a:r>
          </a:p>
          <a:p>
            <a:pPr marL="0" indent="0">
              <a:buNone/>
            </a:pPr>
            <a:r>
              <a:rPr lang="en-US" dirty="0"/>
              <a:t>2)Install Latch Cover</a:t>
            </a:r>
          </a:p>
          <a:p>
            <a:pPr marL="0" indent="0">
              <a:buNone/>
            </a:pPr>
            <a:r>
              <a:rPr lang="en-US" dirty="0"/>
              <a:t>3)Install Railing</a:t>
            </a:r>
          </a:p>
          <a:p>
            <a:pPr marL="0" indent="0">
              <a:buNone/>
            </a:pPr>
            <a:r>
              <a:rPr lang="en-US" dirty="0"/>
              <a:t>4)Install Toe Kick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B16B43-A447-4209-903B-502B03BD9FD4}"/>
              </a:ext>
            </a:extLst>
          </p:cNvPr>
          <p:cNvSpPr txBox="1"/>
          <p:nvPr/>
        </p:nvSpPr>
        <p:spPr>
          <a:xfrm>
            <a:off x="7462535" y="4582821"/>
            <a:ext cx="2516779" cy="1025774"/>
          </a:xfrm>
          <a:prstGeom prst="rect">
            <a:avLst/>
          </a:prstGeom>
          <a:solidFill>
            <a:srgbClr val="F60109"/>
          </a:solidFill>
          <a:ln w="381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chemeClr val="bg1"/>
                </a:solidFill>
              </a:rPr>
              <a:t>Current Steps Remain the Same</a:t>
            </a:r>
          </a:p>
          <a:p>
            <a:r>
              <a:rPr lang="en-US" sz="1100" u="sng" dirty="0">
                <a:solidFill>
                  <a:schemeClr val="bg1"/>
                </a:solidFill>
              </a:rPr>
              <a:t>Additions in order</a:t>
            </a:r>
          </a:p>
          <a:p>
            <a:r>
              <a:rPr lang="en-US" sz="1100" dirty="0">
                <a:solidFill>
                  <a:schemeClr val="bg1"/>
                </a:solidFill>
              </a:rPr>
              <a:t>Scan RH Polster Bar</a:t>
            </a:r>
          </a:p>
          <a:p>
            <a:r>
              <a:rPr lang="en-US" sz="1100" dirty="0">
                <a:solidFill>
                  <a:schemeClr val="bg1"/>
                </a:solidFill>
              </a:rPr>
              <a:t>Scan LH Polster Bar</a:t>
            </a:r>
          </a:p>
          <a:p>
            <a:r>
              <a:rPr lang="en-US" sz="1100" dirty="0">
                <a:solidFill>
                  <a:schemeClr val="bg1"/>
                </a:solidFill>
              </a:rPr>
              <a:t>Scan LH Kick Carpet</a:t>
            </a:r>
          </a:p>
          <a:p>
            <a:r>
              <a:rPr lang="en-US" sz="1100" dirty="0">
                <a:solidFill>
                  <a:schemeClr val="bg1"/>
                </a:solidFill>
              </a:rPr>
              <a:t>Scan RH Kick Carpet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D4D07D-8CCF-4E51-8187-BC225D756479}"/>
              </a:ext>
            </a:extLst>
          </p:cNvPr>
          <p:cNvSpPr txBox="1"/>
          <p:nvPr/>
        </p:nvSpPr>
        <p:spPr>
          <a:xfrm>
            <a:off x="6003050" y="4767275"/>
            <a:ext cx="1060994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u="sng" dirty="0"/>
              <a:t>LPS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ED18D0-ED02-4023-8D33-068C670A22A3}"/>
              </a:ext>
            </a:extLst>
          </p:cNvPr>
          <p:cNvSpPr txBox="1"/>
          <p:nvPr/>
        </p:nvSpPr>
        <p:spPr>
          <a:xfrm>
            <a:off x="10377806" y="4743989"/>
            <a:ext cx="1162593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9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u="sng" dirty="0"/>
              <a:t>Steps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0F784E-C430-F265-BD85-8A01856B7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446" y="253701"/>
            <a:ext cx="7809653" cy="32494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98E667E-22EC-40E3-B726-3DFA8302F8B9}"/>
              </a:ext>
            </a:extLst>
          </p:cNvPr>
          <p:cNvSpPr/>
          <p:nvPr/>
        </p:nvSpPr>
        <p:spPr>
          <a:xfrm>
            <a:off x="9986748" y="1135912"/>
            <a:ext cx="193675" cy="180359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3F1AE14-7252-AC18-178C-C68B614D7832}"/>
              </a:ext>
            </a:extLst>
          </p:cNvPr>
          <p:cNvSpPr txBox="1">
            <a:spLocks/>
          </p:cNvSpPr>
          <p:nvPr/>
        </p:nvSpPr>
        <p:spPr>
          <a:xfrm>
            <a:off x="5907278" y="3730338"/>
            <a:ext cx="6621566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914218" rtl="0" eaLnBrk="1" latinLnBrk="0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None/>
              <a:defRPr lang="en-US" sz="3000" b="0" kern="120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1800" b="1" dirty="0">
                <a:solidFill>
                  <a:srgbClr val="FF0000"/>
                </a:solidFill>
                <a:latin typeface="Verdana"/>
                <a:ea typeface="Verdana"/>
              </a:rPr>
              <a:t> Workstation </a:t>
            </a:r>
            <a:r>
              <a:rPr lang="en-US" sz="1600" b="1" dirty="0">
                <a:solidFill>
                  <a:srgbClr val="FF0000"/>
                </a:solidFill>
                <a:latin typeface="Verdana"/>
                <a:ea typeface="Verdana"/>
              </a:rPr>
              <a:t>Content</a:t>
            </a:r>
            <a:r>
              <a:rPr lang="en-US" sz="1800" b="1" dirty="0">
                <a:solidFill>
                  <a:srgbClr val="FF0000"/>
                </a:solidFill>
                <a:latin typeface="Verdana"/>
                <a:ea typeface="Verdana"/>
              </a:rPr>
              <a:t> Break Down L1-420-10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5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96510DE-172D-49DD-BAF8-8B754A5789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62575" y="303213"/>
            <a:ext cx="6829425" cy="652462"/>
          </a:xfrm>
          <a:scene3d>
            <a:camera prst="perspectiveBelow"/>
            <a:lightRig rig="threePt" dir="t"/>
          </a:scene3d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L1-420-10 </a:t>
            </a:r>
            <a:r>
              <a:rPr lang="en-US" b="1" kern="12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Station Moves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69968A-3EB3-4B92-9831-404F66F03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742" y="1601387"/>
            <a:ext cx="9134736" cy="3655226"/>
          </a:xfrm>
          <a:prstGeom prst="rect">
            <a:avLst/>
          </a:prstGeom>
          <a:noFill/>
          <a:effectLst>
            <a:glow rad="63500">
              <a:schemeClr val="tx1"/>
            </a:glow>
            <a:outerShdw blurRad="76200" dir="18900000" sy="23000" kx="-1200000" algn="bl" rotWithShape="0">
              <a:schemeClr val="tx1">
                <a:alpha val="60000"/>
              </a:scheme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6E91EAC-2A23-B32B-53C1-C4F4E327FB96}"/>
              </a:ext>
            </a:extLst>
          </p:cNvPr>
          <p:cNvSpPr txBox="1">
            <a:spLocks/>
          </p:cNvSpPr>
          <p:nvPr/>
        </p:nvSpPr>
        <p:spPr>
          <a:xfrm>
            <a:off x="3308484" y="853799"/>
            <a:ext cx="5819982" cy="4247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lang="en-US" sz="3000" b="1" kern="12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rgbClr val="FF0000"/>
                </a:solidFill>
                <a:latin typeface="Verdana"/>
                <a:ea typeface="Verdana"/>
                <a:cs typeface="Arial"/>
              </a:rPr>
              <a:t>Workstation Move Requirements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122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A97A45-540A-49AC-A2B1-D64D29A443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28588" y="315464"/>
            <a:ext cx="5177387" cy="400110"/>
          </a:xfrm>
        </p:spPr>
        <p:txBody>
          <a:bodyPr/>
          <a:lstStyle/>
          <a:p>
            <a:r>
              <a:rPr lang="en-US" sz="2000" dirty="0"/>
              <a:t>Pending actions to improve line performance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D2CC8-64C4-4391-BD25-AE669C82208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303520" y="1564660"/>
            <a:ext cx="6507480" cy="1346491"/>
          </a:xfrm>
        </p:spPr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New Pallets prototype				April </a:t>
            </a:r>
            <a:r>
              <a:rPr lang="en-US" sz="1100" dirty="0">
                <a:solidFill>
                  <a:schemeClr val="bg1"/>
                </a:solidFill>
              </a:rPr>
              <a:t>2023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PAR Approval					May 2023</a:t>
            </a:r>
          </a:p>
          <a:p>
            <a:r>
              <a:rPr lang="en-US" sz="1200" dirty="0">
                <a:solidFill>
                  <a:schemeClr val="bg1"/>
                </a:solidFill>
              </a:rPr>
              <a:t>New pallets acquisition				June 2023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FEF93B-62CF-469A-9B9E-111DBE7EBC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95260" y="863098"/>
            <a:ext cx="1524000" cy="55403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Timing</a:t>
            </a:r>
          </a:p>
        </p:txBody>
      </p:sp>
    </p:spTree>
    <p:extLst>
      <p:ext uri="{BB962C8B-B14F-4D97-AF65-F5344CB8AC3E}">
        <p14:creationId xmlns:p14="http://schemas.microsoft.com/office/powerpoint/2010/main" val="146331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C84CDFE-4574-4215-6D67-9A985A29C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03" y="437982"/>
            <a:ext cx="11204367" cy="516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4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C14A2E-6F64-834B-AC47-F5AA74D2462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5" name="Title 54">
            <a:extLst>
              <a:ext uri="{FF2B5EF4-FFF2-40B4-BE49-F238E27FC236}">
                <a16:creationId xmlns:a16="http://schemas.microsoft.com/office/drawing/2014/main" id="{91F671D1-8CB5-8945-870C-C6DDC890E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Impact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161314-DE98-42AB-8452-2CA0E0C15272}"/>
              </a:ext>
            </a:extLst>
          </p:cNvPr>
          <p:cNvSpPr/>
          <p:nvPr/>
        </p:nvSpPr>
        <p:spPr>
          <a:xfrm>
            <a:off x="410688" y="1059964"/>
            <a:ext cx="11253021" cy="320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KPIs (before &amp; after)</a:t>
            </a:r>
            <a:endParaRPr lang="en-US" sz="2400" b="1" dirty="0"/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D4359E8-7EC6-446C-BB9A-93BDC1B4D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618943"/>
              </p:ext>
            </p:extLst>
          </p:nvPr>
        </p:nvGraphicFramePr>
        <p:xfrm>
          <a:off x="427700" y="1557379"/>
          <a:ext cx="11236009" cy="23455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0861">
                  <a:extLst>
                    <a:ext uri="{9D8B030D-6E8A-4147-A177-3AD203B41FA5}">
                      <a16:colId xmlns:a16="http://schemas.microsoft.com/office/drawing/2014/main" val="3403341666"/>
                    </a:ext>
                  </a:extLst>
                </a:gridCol>
                <a:gridCol w="3620910">
                  <a:extLst>
                    <a:ext uri="{9D8B030D-6E8A-4147-A177-3AD203B41FA5}">
                      <a16:colId xmlns:a16="http://schemas.microsoft.com/office/drawing/2014/main" val="2517212041"/>
                    </a:ext>
                  </a:extLst>
                </a:gridCol>
                <a:gridCol w="1411789">
                  <a:extLst>
                    <a:ext uri="{9D8B030D-6E8A-4147-A177-3AD203B41FA5}">
                      <a16:colId xmlns:a16="http://schemas.microsoft.com/office/drawing/2014/main" val="1934489990"/>
                    </a:ext>
                  </a:extLst>
                </a:gridCol>
                <a:gridCol w="1116270">
                  <a:extLst>
                    <a:ext uri="{9D8B030D-6E8A-4147-A177-3AD203B41FA5}">
                      <a16:colId xmlns:a16="http://schemas.microsoft.com/office/drawing/2014/main" val="4217866548"/>
                    </a:ext>
                  </a:extLst>
                </a:gridCol>
                <a:gridCol w="1123596">
                  <a:extLst>
                    <a:ext uri="{9D8B030D-6E8A-4147-A177-3AD203B41FA5}">
                      <a16:colId xmlns:a16="http://schemas.microsoft.com/office/drawing/2014/main" val="1386061788"/>
                    </a:ext>
                  </a:extLst>
                </a:gridCol>
                <a:gridCol w="3332583">
                  <a:extLst>
                    <a:ext uri="{9D8B030D-6E8A-4147-A177-3AD203B41FA5}">
                      <a16:colId xmlns:a16="http://schemas.microsoft.com/office/drawing/2014/main" val="926808533"/>
                    </a:ext>
                  </a:extLst>
                </a:gridCol>
              </a:tblGrid>
              <a:tr h="296811">
                <a:tc rowSpan="2">
                  <a:txBody>
                    <a:bodyPr/>
                    <a:lstStyle/>
                    <a:p>
                      <a:pPr algn="ctr"/>
                      <a:endParaRPr lang="en-US" sz="1400" noProof="0" dirty="0">
                        <a:latin typeface="+mj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+mj-lt"/>
                        </a:rPr>
                        <a:t>KPI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FFFF00"/>
                          </a:solidFill>
                          <a:latin typeface="Verdana"/>
                        </a:rPr>
                        <a:t>Kaizen</a:t>
                      </a:r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noProof="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After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+mj-lt"/>
                        </a:rPr>
                        <a:t>Notes / Comments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969106"/>
                  </a:ext>
                </a:extLst>
              </a:tr>
              <a:tr h="2968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218" rtl="0" eaLnBrk="1" latinLnBrk="0" hangingPunct="1"/>
                      <a:r>
                        <a:rPr lang="en-US" sz="1400" kern="1200" noProof="0" dirty="0">
                          <a:solidFill>
                            <a:srgbClr val="FFFF00"/>
                          </a:solidFill>
                          <a:latin typeface="+mj-lt"/>
                          <a:ea typeface="+mn-ea"/>
                          <a:cs typeface="+mn-cs"/>
                        </a:rPr>
                        <a:t>Feb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8" rtl="0" eaLnBrk="1" latinLnBrk="0" hangingPunct="1"/>
                      <a:r>
                        <a:rPr lang="en-US" sz="1400" kern="1200" noProof="0" dirty="0">
                          <a:solidFill>
                            <a:srgbClr val="FFFF00"/>
                          </a:solidFill>
                          <a:latin typeface="+mj-lt"/>
                          <a:ea typeface="+mn-ea"/>
                          <a:cs typeface="+mn-cs"/>
                        </a:rPr>
                        <a:t>Mar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8" rtl="0" eaLnBrk="1" latinLnBrk="0" hangingPunct="1"/>
                      <a:r>
                        <a:rPr lang="en-US" sz="1400" kern="1200" noProof="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Apr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219055"/>
                  </a:ext>
                </a:extLst>
              </a:tr>
              <a:tr h="433991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latin typeface="+mj-lt"/>
                        </a:rPr>
                        <a:t>1.-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Cycle time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i="0" u="none" strike="noStrike" kern="1200" noProof="0" dirty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+mn-cs"/>
                        </a:rPr>
                        <a:t>157</a:t>
                      </a:r>
                      <a:endParaRPr lang="en-US" sz="16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>
                          <a:solidFill>
                            <a:schemeClr val="tx1"/>
                          </a:solidFill>
                          <a:latin typeface="+mj-lt"/>
                        </a:rPr>
                        <a:t>134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>
                          <a:solidFill>
                            <a:schemeClr val="tx1"/>
                          </a:solidFill>
                          <a:latin typeface="+mj-lt"/>
                        </a:rPr>
                        <a:t>128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latin typeface="+mj-lt"/>
                        </a:rPr>
                        <a:t>15% Improvement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860500"/>
                  </a:ext>
                </a:extLst>
              </a:tr>
              <a:tr h="433991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latin typeface="+mj-lt"/>
                        </a:rPr>
                        <a:t>2.-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Headcount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>
                          <a:solidFill>
                            <a:schemeClr val="tx1"/>
                          </a:solidFill>
                          <a:latin typeface="+mj-lt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772954"/>
                  </a:ext>
                </a:extLst>
              </a:tr>
              <a:tr h="43399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noProof="0" dirty="0">
                          <a:latin typeface="+mj-lt"/>
                        </a:rPr>
                        <a:t>3.-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Low Lock Line Balance</a:t>
                      </a:r>
                    </a:p>
                  </a:txBody>
                  <a:tcPr marL="9524" marR="9524" marT="9524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0" noProof="0" dirty="0">
                          <a:solidFill>
                            <a:schemeClr val="tx1"/>
                          </a:solidFill>
                          <a:latin typeface="+mj-lt"/>
                        </a:rPr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defTabSz="91421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6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defTabSz="91421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 a 85% Optimization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135224"/>
                  </a:ext>
                </a:extLst>
              </a:tr>
              <a:tr h="43399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noProof="0" dirty="0">
                          <a:latin typeface="+mj-lt"/>
                        </a:rPr>
                        <a:t>4.-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HPCS</a:t>
                      </a:r>
                    </a:p>
                  </a:txBody>
                  <a:tcPr marL="9524" marR="9524" marT="9524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6/5.25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noProof="0" dirty="0">
                          <a:solidFill>
                            <a:srgbClr val="FF0000"/>
                          </a:solidFill>
                          <a:latin typeface="+mj-lt"/>
                        </a:rPr>
                        <a:t>5.32/5.25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defTabSz="91421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0" kern="1200" noProof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5.43/5.55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defTabSz="91421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808913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CB39E58-B672-40EC-9BE9-64E2F8064148}"/>
              </a:ext>
            </a:extLst>
          </p:cNvPr>
          <p:cNvSpPr/>
          <p:nvPr/>
        </p:nvSpPr>
        <p:spPr>
          <a:xfrm>
            <a:off x="427699" y="3991933"/>
            <a:ext cx="11253021" cy="320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Improvement Calculations (Must list OIP number with OIP section for hard savings)</a:t>
            </a:r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9EDDAEAD-469D-4A5D-928C-BB2CFE71E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203855"/>
              </p:ext>
            </p:extLst>
          </p:nvPr>
        </p:nvGraphicFramePr>
        <p:xfrm>
          <a:off x="427699" y="4533960"/>
          <a:ext cx="11253021" cy="12153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40175">
                  <a:extLst>
                    <a:ext uri="{9D8B030D-6E8A-4147-A177-3AD203B41FA5}">
                      <a16:colId xmlns:a16="http://schemas.microsoft.com/office/drawing/2014/main" val="2517212041"/>
                    </a:ext>
                  </a:extLst>
                </a:gridCol>
                <a:gridCol w="2324406">
                  <a:extLst>
                    <a:ext uri="{9D8B030D-6E8A-4147-A177-3AD203B41FA5}">
                      <a16:colId xmlns:a16="http://schemas.microsoft.com/office/drawing/2014/main" val="1934489990"/>
                    </a:ext>
                  </a:extLst>
                </a:gridCol>
                <a:gridCol w="2117249">
                  <a:extLst>
                    <a:ext uri="{9D8B030D-6E8A-4147-A177-3AD203B41FA5}">
                      <a16:colId xmlns:a16="http://schemas.microsoft.com/office/drawing/2014/main" val="254168756"/>
                    </a:ext>
                  </a:extLst>
                </a:gridCol>
                <a:gridCol w="3571191">
                  <a:extLst>
                    <a:ext uri="{9D8B030D-6E8A-4147-A177-3AD203B41FA5}">
                      <a16:colId xmlns:a16="http://schemas.microsoft.com/office/drawing/2014/main" val="926808533"/>
                    </a:ext>
                  </a:extLst>
                </a:gridCol>
              </a:tblGrid>
              <a:tr h="543280"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lang="en-US" sz="14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218" rtl="0" eaLnBrk="1" latinLnBrk="0" hangingPunct="1"/>
                      <a:r>
                        <a:rPr lang="en-US" sz="1400" b="1" kern="1200" noProof="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Results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8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$ USD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18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OIP # / Section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969106"/>
                  </a:ext>
                </a:extLst>
              </a:tr>
              <a:tr h="306281">
                <a:tc>
                  <a:txBody>
                    <a:bodyPr/>
                    <a:lstStyle/>
                    <a:p>
                      <a:pPr marL="0" algn="ctr" defTabSz="914218" rtl="0" eaLnBrk="1" fontAlgn="ctr" latinLnBrk="0" hangingPunct="1"/>
                      <a:r>
                        <a:rPr lang="en-US" sz="1600" dirty="0"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HC Reduction</a:t>
                      </a:r>
                      <a:endParaRPr lang="en-US" sz="1400" b="1" kern="1200" noProof="0" dirty="0">
                        <a:solidFill>
                          <a:schemeClr val="lt1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218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Hard/Savings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218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$622,080/yr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193988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/</a:t>
                      </a:r>
                      <a:r>
                        <a:rPr lang="en-US" sz="14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Sect.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087009"/>
                  </a:ext>
                </a:extLst>
              </a:tr>
              <a:tr h="306281">
                <a:tc>
                  <a:txBody>
                    <a:bodyPr/>
                    <a:lstStyle/>
                    <a:p>
                      <a:pPr marL="0" algn="ctr" defTabSz="914218" rtl="0" eaLnBrk="1" fontAlgn="ctr" latinLnBrk="0" hangingPunct="1"/>
                      <a:r>
                        <a:rPr lang="en-US" sz="1400" b="1" kern="1200" noProof="0" dirty="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+mn-cs"/>
                        </a:rPr>
                        <a:t>HPCS Under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218" rtl="0" eaLnBrk="1" latinLnBrk="0" hangingPunct="1"/>
                      <a:endParaRPr lang="en-US" sz="14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218" rtl="0" eaLnBrk="1" latinLnBrk="0" hangingPunct="1"/>
                      <a:endParaRPr lang="en-US" sz="14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279603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737E285-F957-4D43-B1AA-3DCBE027C55A}"/>
              </a:ext>
            </a:extLst>
          </p:cNvPr>
          <p:cNvSpPr txBox="1"/>
          <p:nvPr/>
        </p:nvSpPr>
        <p:spPr>
          <a:xfrm>
            <a:off x="-1699260" y="-573961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defTabSz="914218">
              <a:lnSpc>
                <a:spcPct val="90000"/>
              </a:lnSpc>
              <a:spcBef>
                <a:spcPts val="1000"/>
              </a:spcBef>
              <a:buClr>
                <a:srgbClr val="EE3124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7165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E47B60-6D18-4E6B-BC9D-B09652FB469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BC7D00-95B7-4310-9E38-25247890E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Kaizen Evaluation</a:t>
            </a:r>
          </a:p>
        </p:txBody>
      </p:sp>
      <p:sp>
        <p:nvSpPr>
          <p:cNvPr id="7" name="Ribbon: Tilted Up 6">
            <a:extLst>
              <a:ext uri="{FF2B5EF4-FFF2-40B4-BE49-F238E27FC236}">
                <a16:creationId xmlns:a16="http://schemas.microsoft.com/office/drawing/2014/main" id="{C911AD90-30C1-4451-B1EB-D557DA81258A}"/>
              </a:ext>
            </a:extLst>
          </p:cNvPr>
          <p:cNvSpPr/>
          <p:nvPr/>
        </p:nvSpPr>
        <p:spPr>
          <a:xfrm>
            <a:off x="8683146" y="3621833"/>
            <a:ext cx="2760202" cy="927100"/>
          </a:xfrm>
          <a:prstGeom prst="ribbon2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8.90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7B2F9-F839-470F-A8E0-E06E3ADC7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720" y="1086690"/>
            <a:ext cx="7173625" cy="521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5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751096-08DD-6D43-BCBC-C83BE420CF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03232" y="2318989"/>
            <a:ext cx="5177387" cy="2015936"/>
          </a:xfrm>
        </p:spPr>
        <p:txBody>
          <a:bodyPr/>
          <a:lstStyle/>
          <a:p>
            <a:r>
              <a:rPr lang="en-US" dirty="0"/>
              <a:t>End </a:t>
            </a:r>
          </a:p>
          <a:p>
            <a:r>
              <a:rPr lang="en-US" dirty="0"/>
              <a:t>Thank</a:t>
            </a:r>
            <a:r>
              <a:rPr lang="es-MX" dirty="0"/>
              <a:t> </a:t>
            </a:r>
            <a:r>
              <a:rPr lang="en-US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03802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48DF05D-B288-479F-B490-B4C499968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380" y="331827"/>
            <a:ext cx="9287648" cy="5251605"/>
          </a:xfrm>
          <a:prstGeom prst="rect">
            <a:avLst/>
          </a:prstGeom>
          <a:noFill/>
          <a:effectLst>
            <a:glow rad="63500">
              <a:srgbClr val="FF0000"/>
            </a:glow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627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>
            <a:extLst>
              <a:ext uri="{FF2B5EF4-FFF2-40B4-BE49-F238E27FC236}">
                <a16:creationId xmlns:a16="http://schemas.microsoft.com/office/drawing/2014/main" id="{EDF62727-9DA0-4071-9D3A-DAF53B4C2653}"/>
              </a:ext>
            </a:extLst>
          </p:cNvPr>
          <p:cNvSpPr/>
          <p:nvPr/>
        </p:nvSpPr>
        <p:spPr>
          <a:xfrm>
            <a:off x="944881" y="-371475"/>
            <a:ext cx="45719" cy="6668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B28CBF-E408-478D-AF51-F1CDB75F2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753" y="161412"/>
            <a:ext cx="10876951" cy="5267761"/>
          </a:xfrm>
          <a:prstGeom prst="rect">
            <a:avLst/>
          </a:prstGeom>
          <a:effectLst>
            <a:glow rad="63500">
              <a:srgbClr val="FF0000"/>
            </a:glow>
          </a:effec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0004DF2-2064-4CC0-AA70-03A4E7AE1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723" y="5767371"/>
            <a:ext cx="3536478" cy="815806"/>
          </a:xfrm>
        </p:spPr>
        <p:txBody>
          <a:bodyPr/>
          <a:lstStyle/>
          <a:p>
            <a:r>
              <a:rPr lang="en-US" dirty="0"/>
              <a:t>Projected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52A7F964-75D0-4548-9080-94921F068A80}"/>
              </a:ext>
            </a:extLst>
          </p:cNvPr>
          <p:cNvSpPr txBox="1">
            <a:spLocks/>
          </p:cNvSpPr>
          <p:nvPr/>
        </p:nvSpPr>
        <p:spPr bwMode="white">
          <a:xfrm>
            <a:off x="2861162" y="5767371"/>
            <a:ext cx="11115677" cy="8158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lang="en-US" sz="5400" b="1" i="0" u="none" strike="noStrike" kern="120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A0922148-FA81-42C5-AB56-2B403A3E618F}"/>
              </a:ext>
            </a:extLst>
          </p:cNvPr>
          <p:cNvSpPr txBox="1">
            <a:spLocks/>
          </p:cNvSpPr>
          <p:nvPr/>
        </p:nvSpPr>
        <p:spPr bwMode="white">
          <a:xfrm>
            <a:off x="9647909" y="5674066"/>
            <a:ext cx="2361028" cy="8158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lang="en-US" sz="5400" b="1" i="0" u="none" strike="noStrike" kern="120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>
                <a:solidFill>
                  <a:srgbClr val="FF0000"/>
                </a:solidFill>
              </a:rPr>
              <a:t>Collaborated Tasks</a:t>
            </a:r>
          </a:p>
        </p:txBody>
      </p:sp>
    </p:spTree>
    <p:extLst>
      <p:ext uri="{BB962C8B-B14F-4D97-AF65-F5344CB8AC3E}">
        <p14:creationId xmlns:p14="http://schemas.microsoft.com/office/powerpoint/2010/main" val="36006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>
            <a:extLst>
              <a:ext uri="{FF2B5EF4-FFF2-40B4-BE49-F238E27FC236}">
                <a16:creationId xmlns:a16="http://schemas.microsoft.com/office/drawing/2014/main" id="{EDF62727-9DA0-4071-9D3A-DAF53B4C2653}"/>
              </a:ext>
            </a:extLst>
          </p:cNvPr>
          <p:cNvSpPr/>
          <p:nvPr/>
        </p:nvSpPr>
        <p:spPr>
          <a:xfrm>
            <a:off x="944881" y="-371475"/>
            <a:ext cx="45719" cy="6668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0004DF2-2064-4CC0-AA70-03A4E7AE1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723" y="5767371"/>
            <a:ext cx="3536478" cy="815806"/>
          </a:xfrm>
        </p:spPr>
        <p:txBody>
          <a:bodyPr/>
          <a:lstStyle/>
          <a:p>
            <a:r>
              <a:rPr lang="en-US" dirty="0"/>
              <a:t>Projected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52A7F964-75D0-4548-9080-94921F068A80}"/>
              </a:ext>
            </a:extLst>
          </p:cNvPr>
          <p:cNvSpPr txBox="1">
            <a:spLocks/>
          </p:cNvSpPr>
          <p:nvPr/>
        </p:nvSpPr>
        <p:spPr bwMode="white">
          <a:xfrm>
            <a:off x="2861162" y="5767371"/>
            <a:ext cx="11115677" cy="8158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lang="en-US" sz="5400" b="1" i="0" u="none" strike="noStrike" kern="120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225908-4A4F-437D-B170-74F8FDE6E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404" y="274823"/>
            <a:ext cx="10486556" cy="5055131"/>
          </a:xfrm>
          <a:prstGeom prst="rect">
            <a:avLst/>
          </a:prstGeom>
          <a:effectLst>
            <a:glow rad="63500">
              <a:srgbClr val="FF0000"/>
            </a:glow>
          </a:effectLst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EB11EDA9-40DE-4300-AFED-873D18848A36}"/>
              </a:ext>
            </a:extLst>
          </p:cNvPr>
          <p:cNvSpPr txBox="1">
            <a:spLocks/>
          </p:cNvSpPr>
          <p:nvPr/>
        </p:nvSpPr>
        <p:spPr bwMode="white">
          <a:xfrm>
            <a:off x="9637932" y="5674065"/>
            <a:ext cx="2361028" cy="8158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lang="en-US" sz="5400" b="1" i="0" u="none" strike="noStrike" kern="120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>
                <a:solidFill>
                  <a:srgbClr val="FF0000"/>
                </a:solidFill>
              </a:rPr>
              <a:t>Collaborated Times</a:t>
            </a:r>
          </a:p>
        </p:txBody>
      </p:sp>
    </p:spTree>
    <p:extLst>
      <p:ext uri="{BB962C8B-B14F-4D97-AF65-F5344CB8AC3E}">
        <p14:creationId xmlns:p14="http://schemas.microsoft.com/office/powerpoint/2010/main" val="90408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DEF01ADF-B22E-2D10-C537-CFE152DF6743}"/>
              </a:ext>
            </a:extLst>
          </p:cNvPr>
          <p:cNvSpPr txBox="1"/>
          <p:nvPr/>
        </p:nvSpPr>
        <p:spPr>
          <a:xfrm>
            <a:off x="9233451" y="2965143"/>
            <a:ext cx="2700484" cy="211843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*Implemented during 15 min break (8:00-8:15 A.M)</a:t>
            </a:r>
          </a:p>
          <a:p>
            <a: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*Total of 8 workstations reconfigured</a:t>
            </a:r>
          </a:p>
          <a:p>
            <a: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*0% cost from reconfiguration</a:t>
            </a:r>
          </a:p>
          <a:p>
            <a: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*Pre-implementation planning = 1 week</a:t>
            </a:r>
          </a:p>
          <a:p>
            <a: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2D649B-34EB-2BB6-D9EF-6C1D6219A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1600" y="1832423"/>
            <a:ext cx="9992738" cy="4621643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C6D97E5-2CEE-AC63-2C3C-8CC4AC1184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595792"/>
            <a:ext cx="1024482" cy="8033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23CE30-09D1-35E1-D9BF-137AA7DA39C7}"/>
              </a:ext>
            </a:extLst>
          </p:cNvPr>
          <p:cNvSpPr txBox="1">
            <a:spLocks/>
          </p:cNvSpPr>
          <p:nvPr/>
        </p:nvSpPr>
        <p:spPr>
          <a:xfrm>
            <a:off x="921845" y="785122"/>
            <a:ext cx="4648530" cy="4247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lang="en-US" sz="3000" b="1" kern="1200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rgbClr val="FF0000"/>
                </a:solidFill>
                <a:latin typeface="Verdana"/>
                <a:ea typeface="Verdana"/>
              </a:rPr>
              <a:t>Phase 1 Implementation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9C8F2A-869F-3308-BF5B-17336B75AF9B}"/>
              </a:ext>
            </a:extLst>
          </p:cNvPr>
          <p:cNvSpPr/>
          <p:nvPr/>
        </p:nvSpPr>
        <p:spPr>
          <a:xfrm>
            <a:off x="2258408" y="3743166"/>
            <a:ext cx="4905871" cy="4000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2C683CB7-4F14-5A85-06C8-3B5D6143111A}"/>
              </a:ext>
            </a:extLst>
          </p:cNvPr>
          <p:cNvSpPr txBox="1"/>
          <p:nvPr/>
        </p:nvSpPr>
        <p:spPr>
          <a:xfrm>
            <a:off x="9594027" y="115155"/>
            <a:ext cx="2339908" cy="91345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Support Functions During Implementation</a:t>
            </a:r>
          </a:p>
          <a:p>
            <a: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9DF7F085-5671-280E-F883-66850BCDCAEE}"/>
              </a:ext>
            </a:extLst>
          </p:cNvPr>
          <p:cNvSpPr txBox="1"/>
          <p:nvPr/>
        </p:nvSpPr>
        <p:spPr>
          <a:xfrm>
            <a:off x="9413739" y="785122"/>
            <a:ext cx="2700484" cy="1639878"/>
          </a:xfrm>
          <a:prstGeom prst="rect">
            <a:avLst/>
          </a:prstGeom>
          <a:noFill/>
          <a:ln w="28575">
            <a:noFill/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I.E: Jerod Williams</a:t>
            </a:r>
          </a:p>
          <a:p>
            <a: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Manager: Aaron Rutledge</a:t>
            </a:r>
          </a:p>
          <a:p>
            <a: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Maintenance: 1</a:t>
            </a:r>
            <a:r>
              <a:rPr lang="en-US" sz="1100" b="1" baseline="300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Shift</a:t>
            </a:r>
          </a:p>
          <a:p>
            <a: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Prod. Manager: Jonathon Underwood</a:t>
            </a:r>
          </a:p>
          <a:p>
            <a: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Ops Manager: Adam Hamm</a:t>
            </a:r>
          </a:p>
          <a:p>
            <a: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07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3CB3C5-E106-512D-447D-D50B62C9FA60}"/>
              </a:ext>
            </a:extLst>
          </p:cNvPr>
          <p:cNvCxnSpPr>
            <a:cxnSpLocks/>
          </p:cNvCxnSpPr>
          <p:nvPr/>
        </p:nvCxnSpPr>
        <p:spPr>
          <a:xfrm flipV="1">
            <a:off x="9680619" y="2782186"/>
            <a:ext cx="352697" cy="9352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E67BC30-200E-653F-8FC6-00A53DF59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32" y="3599746"/>
            <a:ext cx="6393956" cy="369332"/>
          </a:xfr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Verdana"/>
                <a:ea typeface="Verdana"/>
              </a:rPr>
              <a:t> Workstation Content Break Down L1-020-10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5946F-2353-2408-7C6C-F47D804106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7747" y="5690766"/>
            <a:ext cx="1784535" cy="549275"/>
          </a:xfr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F2E2556A-1E29-A469-5D50-4DEF841ABEF9}"/>
              </a:ext>
            </a:extLst>
          </p:cNvPr>
          <p:cNvSpPr txBox="1"/>
          <p:nvPr/>
        </p:nvSpPr>
        <p:spPr>
          <a:xfrm>
            <a:off x="8647633" y="692407"/>
            <a:ext cx="2700484" cy="21606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1)Load Frames (60/40) </a:t>
            </a:r>
          </a:p>
          <a:p>
            <a: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(2 Operators Required)</a:t>
            </a:r>
          </a:p>
          <a:p>
            <a: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2)Scan </a:t>
            </a:r>
          </a:p>
          <a:p>
            <a: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3)Input CCC Label</a:t>
            </a:r>
          </a:p>
          <a:p>
            <a: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4)Input Traceability label</a:t>
            </a:r>
          </a:p>
          <a:p>
            <a: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5)MKS Shaft Plastics</a:t>
            </a:r>
          </a:p>
          <a:p>
            <a: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6) Power 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EDD314-8A40-500F-538F-9917B0BC0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499" y="3637682"/>
            <a:ext cx="5122505" cy="270595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CEFE4796-24F4-6FCC-32D8-C04974897739}"/>
              </a:ext>
            </a:extLst>
          </p:cNvPr>
          <p:cNvSpPr txBox="1"/>
          <p:nvPr/>
        </p:nvSpPr>
        <p:spPr>
          <a:xfrm>
            <a:off x="2326859" y="4083124"/>
            <a:ext cx="2516779" cy="1500119"/>
          </a:xfrm>
          <a:prstGeom prst="rect">
            <a:avLst/>
          </a:prstGeom>
          <a:solidFill>
            <a:srgbClr val="F60109"/>
          </a:solidFill>
          <a:ln w="38100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Current steps remain the same</a:t>
            </a:r>
          </a:p>
          <a:p>
            <a:r>
              <a:rPr lang="en-US" sz="1000" u="sng" dirty="0">
                <a:solidFill>
                  <a:schemeClr val="bg1"/>
                </a:solidFill>
              </a:rPr>
              <a:t>Additions In order (Transfer All Work Content from L1-040-10</a:t>
            </a:r>
          </a:p>
          <a:p>
            <a:r>
              <a:rPr lang="en-US" sz="1000" dirty="0">
                <a:solidFill>
                  <a:schemeClr val="bg1"/>
                </a:solidFill>
              </a:rPr>
              <a:t>Scan RH Build Label</a:t>
            </a:r>
          </a:p>
          <a:p>
            <a:r>
              <a:rPr lang="en-US" sz="1000" dirty="0">
                <a:solidFill>
                  <a:schemeClr val="bg1"/>
                </a:solidFill>
              </a:rPr>
              <a:t>Scan LH Build Label</a:t>
            </a:r>
          </a:p>
          <a:p>
            <a:r>
              <a:rPr lang="en-US" sz="1000" dirty="0">
                <a:solidFill>
                  <a:schemeClr val="bg1"/>
                </a:solidFill>
              </a:rPr>
              <a:t>Scan Rh Traceability Label</a:t>
            </a:r>
          </a:p>
          <a:p>
            <a:r>
              <a:rPr lang="en-US" sz="1000" dirty="0">
                <a:solidFill>
                  <a:schemeClr val="bg1"/>
                </a:solidFill>
              </a:rPr>
              <a:t>Scan Lh Traceability Label</a:t>
            </a:r>
          </a:p>
          <a:p>
            <a:r>
              <a:rPr lang="en-US" sz="1000" dirty="0">
                <a:solidFill>
                  <a:schemeClr val="bg1"/>
                </a:solidFill>
              </a:rPr>
              <a:t>Scan CCC Label</a:t>
            </a:r>
          </a:p>
          <a:p>
            <a:r>
              <a:rPr lang="en-US" sz="1000" dirty="0">
                <a:solidFill>
                  <a:schemeClr val="bg1"/>
                </a:solidFill>
              </a:rPr>
              <a:t>Power Seat Upward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7C051F-28A3-7AD1-2F89-936318333E16}"/>
              </a:ext>
            </a:extLst>
          </p:cNvPr>
          <p:cNvSpPr txBox="1"/>
          <p:nvPr/>
        </p:nvSpPr>
        <p:spPr>
          <a:xfrm>
            <a:off x="838335" y="4541520"/>
            <a:ext cx="1060994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u="sng" dirty="0"/>
              <a:t>LPS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1558B2-5D10-DCCB-7920-E26C6B4E4752}"/>
              </a:ext>
            </a:extLst>
          </p:cNvPr>
          <p:cNvSpPr txBox="1"/>
          <p:nvPr/>
        </p:nvSpPr>
        <p:spPr>
          <a:xfrm>
            <a:off x="5200107" y="4541520"/>
            <a:ext cx="1162593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218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None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u="sng" dirty="0"/>
              <a:t>Steps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CAB84E-7F1D-8AC9-EBC6-16698B9E05F2}"/>
              </a:ext>
            </a:extLst>
          </p:cNvPr>
          <p:cNvCxnSpPr/>
          <p:nvPr/>
        </p:nvCxnSpPr>
        <p:spPr>
          <a:xfrm flipV="1">
            <a:off x="6834221" y="1584721"/>
            <a:ext cx="1795691" cy="4493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6">
            <a:extLst>
              <a:ext uri="{FF2B5EF4-FFF2-40B4-BE49-F238E27FC236}">
                <a16:creationId xmlns:a16="http://schemas.microsoft.com/office/drawing/2014/main" id="{293A4C20-8F39-2510-311F-61F428A49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98" y="405957"/>
            <a:ext cx="6395544" cy="3090051"/>
          </a:xfrm>
          <a:prstGeom prst="rect">
            <a:avLst/>
          </a:prstGeom>
          <a:noFill/>
          <a:effectLst>
            <a:glow rad="63500">
              <a:srgbClr val="FF0000"/>
            </a:glow>
            <a:outerShdw blurRad="76200" dir="13500000" sy="23000" kx="1200000" algn="br" rotWithShape="0">
              <a:prstClr val="black">
                <a:alpha val="60000"/>
              </a:prst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B40ACC8-5745-D830-8FC7-C77980AC9F86}"/>
              </a:ext>
            </a:extLst>
          </p:cNvPr>
          <p:cNvSpPr/>
          <p:nvPr/>
        </p:nvSpPr>
        <p:spPr>
          <a:xfrm>
            <a:off x="601044" y="1035631"/>
            <a:ext cx="242938" cy="227212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B17A00-025B-E752-D48A-4319DAF45E93}"/>
              </a:ext>
            </a:extLst>
          </p:cNvPr>
          <p:cNvSpPr/>
          <p:nvPr/>
        </p:nvSpPr>
        <p:spPr>
          <a:xfrm>
            <a:off x="10320501" y="4507422"/>
            <a:ext cx="393507" cy="19574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4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ear Branded Template">
  <a:themeElements>
    <a:clrScheme name="Custom 3">
      <a:dk1>
        <a:srgbClr val="000000"/>
      </a:dk1>
      <a:lt1>
        <a:srgbClr val="FFFFFF"/>
      </a:lt1>
      <a:dk2>
        <a:srgbClr val="DDDFE0"/>
      </a:dk2>
      <a:lt2>
        <a:srgbClr val="B0B1AD"/>
      </a:lt2>
      <a:accent1>
        <a:srgbClr val="EE3024"/>
      </a:accent1>
      <a:accent2>
        <a:srgbClr val="007DEA"/>
      </a:accent2>
      <a:accent3>
        <a:srgbClr val="1C428B"/>
      </a:accent3>
      <a:accent4>
        <a:srgbClr val="032342"/>
      </a:accent4>
      <a:accent5>
        <a:srgbClr val="EFEFED"/>
      </a:accent5>
      <a:accent6>
        <a:srgbClr val="000000"/>
      </a:accent6>
      <a:hlink>
        <a:srgbClr val="FF0000"/>
      </a:hlink>
      <a:folHlink>
        <a:srgbClr val="EE3024"/>
      </a:folHlink>
    </a:clrScheme>
    <a:fontScheme name="Custom 1">
      <a:majorFont>
        <a:latin typeface="Verdana"/>
        <a:ea typeface="Helvetica Neue"/>
        <a:cs typeface="Helvetica Neue"/>
      </a:majorFont>
      <a:minorFont>
        <a:latin typeface="Verdana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>
        <a:noAutofit/>
      </a:bodyPr>
      <a:lstStyle>
        <a:defPPr marL="228557" marR="0" indent="-228557" algn="l" defTabSz="914218" rtl="0" eaLnBrk="1" fontAlgn="auto" latinLnBrk="0" hangingPunct="1">
          <a:lnSpc>
            <a:spcPct val="90000"/>
          </a:lnSpc>
          <a:spcBef>
            <a:spcPts val="1000"/>
          </a:spcBef>
          <a:spcAft>
            <a:spcPts val="0"/>
          </a:spcAft>
          <a:buClr>
            <a:srgbClr val="EE3124"/>
          </a:buClr>
          <a:buSzTx/>
          <a:buFont typeface="Arial" panose="020B0604020202020204" pitchFamily="34" charset="0"/>
          <a:buChar char="•"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ear Corporate PowerPoint Template 2018 16x9" id="{51F78401-9F03-477A-AB87-1CCA21236E43}" vid="{97C38EB9-2B98-42B7-98AA-0725AD4436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8A350AC00A6E46B3787FC927674D92" ma:contentTypeVersion="17" ma:contentTypeDescription="Create a new document." ma:contentTypeScope="" ma:versionID="0843f32689020ea1fecd9fc9260005a4">
  <xsd:schema xmlns:xsd="http://www.w3.org/2001/XMLSchema" xmlns:xs="http://www.w3.org/2001/XMLSchema" xmlns:p="http://schemas.microsoft.com/office/2006/metadata/properties" xmlns:ns2="e470fd07-f494-4cf7-b636-c26088c57e9f" xmlns:ns3="24bb4c10-48dc-40b1-9d9e-008ecbd88b4f" targetNamespace="http://schemas.microsoft.com/office/2006/metadata/properties" ma:root="true" ma:fieldsID="8a45a996811d7c01a819662f65d664cb" ns2:_="" ns3:_="">
    <xsd:import namespace="e470fd07-f494-4cf7-b636-c26088c57e9f"/>
    <xsd:import namespace="24bb4c10-48dc-40b1-9d9e-008ecbd88b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0fd07-f494-4cf7-b636-c26088c57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Location" ma:index="14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hidden="true" ma:internalName="MediaServiceOCR" ma:readOnly="true">
      <xsd:simpleType>
        <xsd:restriction base="dms:Note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0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57352fd-e9ae-48be-80a9-166b95ba3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b4c10-48dc-40b1-9d9e-008ecbd88b4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bcc01b1c-9c66-4fdb-b663-9f9bd2d0c329}" ma:internalName="TaxCatchAll" ma:readOnly="false" ma:showField="CatchAllData" ma:web="24bb4c10-48dc-40b1-9d9e-008ecbd88b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70fd07-f494-4cf7-b636-c26088c57e9f">
      <Terms xmlns="http://schemas.microsoft.com/office/infopath/2007/PartnerControls"/>
    </lcf76f155ced4ddcb4097134ff3c332f>
    <TaxCatchAll xmlns="24bb4c10-48dc-40b1-9d9e-008ecbd88b4f" xsi:nil="true"/>
    <SharedWithUsers xmlns="24bb4c10-48dc-40b1-9d9e-008ecbd88b4f">
      <UserInfo>
        <DisplayName>Porter, Scott</DisplayName>
        <AccountId>3454</AccountId>
        <AccountType/>
      </UserInfo>
      <UserInfo>
        <DisplayName>Durrough-Pritchard, Cordell</DisplayName>
        <AccountId>13</AccountId>
        <AccountType/>
      </UserInfo>
      <UserInfo>
        <DisplayName>Williams, Jerod</DisplayName>
        <AccountId>4111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1A01B17-B20D-496F-A6D8-EEDE90E376FE}">
  <ds:schemaRefs>
    <ds:schemaRef ds:uri="24bb4c10-48dc-40b1-9d9e-008ecbd88b4f"/>
    <ds:schemaRef ds:uri="e470fd07-f494-4cf7-b636-c26088c57e9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55B0EFF-F880-489C-9E9C-8375E4E970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8211BF-7C7C-4120-96C9-CF20C1785811}">
  <ds:schemaRefs>
    <ds:schemaRef ds:uri="24bb4c10-48dc-40b1-9d9e-008ecbd88b4f"/>
    <ds:schemaRef ds:uri="e470fd07-f494-4cf7-b636-c26088c57e9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</TotalTime>
  <Words>1470</Words>
  <Application>Microsoft Office PowerPoint</Application>
  <PresentationFormat>Widescreen</PresentationFormat>
  <Paragraphs>361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Aktiv Grotesk Ex Light</vt:lpstr>
      <vt:lpstr>Aktiv Grotesk Light</vt:lpstr>
      <vt:lpstr>Arial</vt:lpstr>
      <vt:lpstr>Arial</vt:lpstr>
      <vt:lpstr>Calibri</vt:lpstr>
      <vt:lpstr>Verdana</vt:lpstr>
      <vt:lpstr>Lear Branded Template</vt:lpstr>
      <vt:lpstr>PowerPoint Presentation</vt:lpstr>
      <vt:lpstr>PowerPoint Presentation</vt:lpstr>
      <vt:lpstr>Team Members Introduction</vt:lpstr>
      <vt:lpstr>Kaizen Background</vt:lpstr>
      <vt:lpstr>PowerPoint Presentation</vt:lpstr>
      <vt:lpstr>Projected</vt:lpstr>
      <vt:lpstr>Projected</vt:lpstr>
      <vt:lpstr>PowerPoint Presentation</vt:lpstr>
      <vt:lpstr> Workstation Content Break Down L1-020-10</vt:lpstr>
      <vt:lpstr>L1-020-10 Station Moves Overview</vt:lpstr>
      <vt:lpstr>PowerPoint Presentation</vt:lpstr>
      <vt:lpstr>PowerPoint Presentation</vt:lpstr>
      <vt:lpstr>PowerPoint Presentation</vt:lpstr>
      <vt:lpstr>L1-080-10 Station Moves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L1-280-10 Station Moves Overview</vt:lpstr>
      <vt:lpstr>PowerPoint Presentation</vt:lpstr>
      <vt:lpstr>L1-320-10/20 Station Moves Overview</vt:lpstr>
      <vt:lpstr>PowerPoint Presentation</vt:lpstr>
      <vt:lpstr>L1-360-10 Station Moves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L1-970-10 Station Moves Overview</vt:lpstr>
      <vt:lpstr>PowerPoint Presentation</vt:lpstr>
      <vt:lpstr>L1-380-10 Station Moves Overview</vt:lpstr>
      <vt:lpstr>PowerPoint Presentation</vt:lpstr>
      <vt:lpstr>L1-420-10 Station Moves Overview</vt:lpstr>
      <vt:lpstr>Timing</vt:lpstr>
      <vt:lpstr>PowerPoint Presentation</vt:lpstr>
      <vt:lpstr>Business Impact</vt:lpstr>
      <vt:lpstr>Kaizen Evaluation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Cryderman, Erika L</dc:creator>
  <cp:lastModifiedBy>Williams, Jerod</cp:lastModifiedBy>
  <cp:revision>252</cp:revision>
  <cp:lastPrinted>2022-10-12T17:42:49Z</cp:lastPrinted>
  <dcterms:created xsi:type="dcterms:W3CDTF">2020-09-08T12:48:40Z</dcterms:created>
  <dcterms:modified xsi:type="dcterms:W3CDTF">2023-05-03T21:34:53Z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0x010100C68A350AC00A6E46B3787FC927674D92</vt:lpwstr>
  </property>
  <property fmtid="{D5CDD505-2E9C-101B-9397-08002B2CF9AE}" pid="3" name="MediaServiceImageTags">
    <vt:lpwstr/>
  </property>
</Properties>
</file>